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3" r:id="rId6"/>
    <p:sldId id="300" r:id="rId7"/>
    <p:sldId id="318" r:id="rId8"/>
    <p:sldId id="319" r:id="rId9"/>
    <p:sldId id="321" r:id="rId10"/>
    <p:sldId id="323" r:id="rId11"/>
    <p:sldId id="327" r:id="rId12"/>
    <p:sldId id="331" r:id="rId13"/>
    <p:sldId id="332" r:id="rId14"/>
    <p:sldId id="326" r:id="rId15"/>
    <p:sldId id="298" r:id="rId16"/>
    <p:sldId id="259" r:id="rId17"/>
  </p:sldIdLst>
  <p:sldSz cx="9144000" cy="5143500" type="screen16x9"/>
  <p:notesSz cx="6858000" cy="9144000"/>
  <p:embeddedFontLst>
    <p:embeddedFont>
      <p:font typeface="微软雅黑" panose="020B050302020402020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  <p:embeddedFont>
      <p:font typeface="Calibri Light" panose="020F0302020204030204" charset="0"/>
      <p:regular r:id="rId26"/>
      <p:italic r:id="rId27"/>
    </p:embeddedFont>
  </p:embeddedFont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6" userDrawn="1">
          <p15:clr>
            <a:srgbClr val="A4A3A4"/>
          </p15:clr>
        </p15:guide>
        <p15:guide id="2" pos="12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56C"/>
    <a:srgbClr val="0A4776"/>
    <a:srgbClr val="5A9FCF"/>
    <a:srgbClr val="1D7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3878" autoAdjust="0"/>
  </p:normalViewPr>
  <p:slideViewPr>
    <p:cSldViewPr snapToGrid="0" showGuides="1">
      <p:cViewPr varScale="1">
        <p:scale>
          <a:sx n="117" d="100"/>
          <a:sy n="117" d="100"/>
        </p:scale>
        <p:origin x="614" y="86"/>
      </p:cViewPr>
      <p:guideLst>
        <p:guide orient="horz" pos="1606"/>
        <p:guide pos="12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ABA7B-9EDF-46FF-8B8F-94327800FA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3A3A3-2188-464F-9072-FE8FD80D17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3A3A3-2188-464F-9072-FE8FD80D1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3A3A3-2188-464F-9072-FE8FD80D17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这是一个</a:t>
            </a:r>
            <a:r>
              <a:rPr lang="en-US" altLang="zh-CN"/>
              <a:t>U-Net</a:t>
            </a:r>
            <a:r>
              <a:rPr lang="zh-CN" altLang="en-US"/>
              <a:t>架构的编码器</a:t>
            </a:r>
            <a:r>
              <a:rPr lang="en-US" altLang="zh-CN"/>
              <a:t> E</a:t>
            </a:r>
            <a:r>
              <a:rPr lang="zh-CN" altLang="en-US"/>
              <a:t>。它的作用是提取密集的、像素对齐的单目场景嵌入</a:t>
            </a:r>
            <a:r>
              <a:rPr lang="en-US" altLang="zh-CN"/>
              <a:t>​ Et′​</a:t>
            </a:r>
            <a:r>
              <a:rPr lang="zh-CN" altLang="en-US"/>
              <a:t>。可以理解为，它为输入图像的每一个像素都计算了一个高维特征向量，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这是一个</a:t>
            </a:r>
            <a:r>
              <a:rPr lang="en-US" altLang="zh-CN"/>
              <a:t>U-Net</a:t>
            </a:r>
            <a:r>
              <a:rPr lang="zh-CN" altLang="en-US"/>
              <a:t>架构的编码器</a:t>
            </a:r>
            <a:r>
              <a:rPr lang="en-US" altLang="zh-CN"/>
              <a:t> E</a:t>
            </a:r>
            <a:r>
              <a:rPr lang="zh-CN" altLang="en-US"/>
              <a:t>。它的作用是提取密集的、像素对齐的单目场景嵌入</a:t>
            </a:r>
            <a:r>
              <a:rPr lang="en-US" altLang="zh-CN"/>
              <a:t>​ Et′​</a:t>
            </a:r>
            <a:r>
              <a:rPr lang="zh-CN" altLang="en-US"/>
              <a:t>。可以理解为，它为输入图像的每一个像素都计算了一个高维特征向量，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这是一个</a:t>
            </a:r>
            <a:r>
              <a:rPr lang="en-US" altLang="zh-CN"/>
              <a:t>U-Net</a:t>
            </a:r>
            <a:r>
              <a:rPr lang="zh-CN" altLang="en-US"/>
              <a:t>架构的编码器</a:t>
            </a:r>
            <a:r>
              <a:rPr lang="en-US" altLang="zh-CN"/>
              <a:t> E</a:t>
            </a:r>
            <a:r>
              <a:rPr lang="zh-CN" altLang="en-US"/>
              <a:t>。它的作用是提取密集的、像素对齐的单目场景嵌入</a:t>
            </a:r>
            <a:r>
              <a:rPr lang="en-US" altLang="zh-CN"/>
              <a:t>​ Et′​</a:t>
            </a:r>
            <a:r>
              <a:rPr lang="zh-CN" altLang="en-US"/>
              <a:t>。可以理解为，它为输入图像的每一个像素都计算了一个高维特征向量，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这是一个</a:t>
            </a:r>
            <a:r>
              <a:rPr lang="en-US" altLang="zh-CN"/>
              <a:t>U-Net</a:t>
            </a:r>
            <a:r>
              <a:rPr lang="zh-CN" altLang="en-US"/>
              <a:t>架构的编码器</a:t>
            </a:r>
            <a:r>
              <a:rPr lang="en-US" altLang="zh-CN"/>
              <a:t> E</a:t>
            </a:r>
            <a:r>
              <a:rPr lang="zh-CN" altLang="en-US"/>
              <a:t>。它的作用是提取密集的、像素对齐的单目场景嵌入</a:t>
            </a:r>
            <a:r>
              <a:rPr lang="en-US" altLang="zh-CN"/>
              <a:t>​ Et′​</a:t>
            </a:r>
            <a:r>
              <a:rPr lang="zh-CN" altLang="en-US"/>
              <a:t>。可以理解为，它为输入图像的每一个像素都计算了一个高维特征向量，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这是一个</a:t>
            </a:r>
            <a:r>
              <a:rPr lang="en-US" altLang="zh-CN"/>
              <a:t>U-Net</a:t>
            </a:r>
            <a:r>
              <a:rPr lang="zh-CN" altLang="en-US"/>
              <a:t>架构的编码器</a:t>
            </a:r>
            <a:r>
              <a:rPr lang="en-US" altLang="zh-CN"/>
              <a:t> E</a:t>
            </a:r>
            <a:r>
              <a:rPr lang="zh-CN" altLang="en-US"/>
              <a:t>。它的作用是提取密集的、像素对齐的单目场景嵌入</a:t>
            </a:r>
            <a:r>
              <a:rPr lang="en-US" altLang="zh-CN"/>
              <a:t>​ Et′​</a:t>
            </a:r>
            <a:r>
              <a:rPr lang="zh-CN" altLang="en-US"/>
              <a:t>。可以理解为，它为输入图像的每一个像素都计算了一个高维特征向量，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2.png"/><Relationship Id="rId23" Type="http://schemas.openxmlformats.org/officeDocument/2006/relationships/image" Target="../media/image5.png"/><Relationship Id="rId22" Type="http://schemas.openxmlformats.org/officeDocument/2006/relationships/image" Target="../media/image4.png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t="29347" r="41232" b="38285"/>
          <a:stretch>
            <a:fillRect/>
          </a:stretch>
        </p:blipFill>
        <p:spPr bwMode="auto">
          <a:xfrm>
            <a:off x="4048631" y="0"/>
            <a:ext cx="9144000" cy="51435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8"/>
          <p:cNvSpPr/>
          <p:nvPr/>
        </p:nvSpPr>
        <p:spPr bwMode="auto">
          <a:xfrm>
            <a:off x="1099185" y="2029460"/>
            <a:ext cx="4804410" cy="6223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600" b="1" spc="-85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  <a:cs typeface="Open Sans Light" panose="020B0306030504020204" pitchFamily="34" charset="0"/>
              </a:rPr>
              <a:t>TLA+</a:t>
            </a:r>
            <a:r>
              <a:rPr lang="zh-CN" altLang="en-US" sz="3600" b="1" spc="-85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  <a:cs typeface="Open Sans Light" panose="020B0306030504020204" pitchFamily="34" charset="0"/>
              </a:rPr>
              <a:t>介绍及案例展示</a:t>
            </a:r>
            <a:endParaRPr lang="zh-CN" altLang="en-US" sz="3600" b="1" spc="-85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  <a:cs typeface="Open Sans Light" panose="020B03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7" y="317816"/>
            <a:ext cx="1804473" cy="46090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207318" y="4409084"/>
            <a:ext cx="38692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小组成员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：李祥铭，曹思棋，胡刘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婧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73534" y="260272"/>
            <a:ext cx="598948" cy="598948"/>
            <a:chOff x="2494238" y="1545926"/>
            <a:chExt cx="1170130" cy="1170130"/>
          </a:xfrm>
        </p:grpSpPr>
        <p:sp>
          <p:nvSpPr>
            <p:cNvPr id="10" name="椭圆 9"/>
            <p:cNvSpPr/>
            <p:nvPr/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0A4776"/>
            </a:solidFill>
            <a:ln>
              <a:noFill/>
            </a:ln>
            <a:effectLst>
              <a:innerShdw blurRad="63500" dist="50800" dir="189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964268" y="362324"/>
            <a:ext cx="34308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lang="zh-CN" altLang="en-US" sz="24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510750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733924"/>
            <a:ext cx="9144000" cy="3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71"/>
          <p:cNvSpPr>
            <a:spLocks noEditPoints="1"/>
          </p:cNvSpPr>
          <p:nvPr/>
        </p:nvSpPr>
        <p:spPr bwMode="auto">
          <a:xfrm>
            <a:off x="464420" y="458013"/>
            <a:ext cx="217173" cy="203464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4358" tIns="62179" rIns="124358" bIns="62179" numCol="1" anchor="t" anchorCtr="0" compatLnSpc="1"/>
          <a:lstStyle/>
          <a:p>
            <a:endParaRPr 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pic>
        <p:nvPicPr>
          <p:cNvPr id="2" name="图片 1" descr="c95e3c9f790ff4a69bc7bcbd9756ab5e"/>
          <p:cNvPicPr>
            <a:picLocks noChangeAspect="1"/>
          </p:cNvPicPr>
          <p:nvPr/>
        </p:nvPicPr>
        <p:blipFill>
          <a:blip r:embed="rId5"/>
          <a:srcRect t="4864" b="4642"/>
          <a:stretch>
            <a:fillRect/>
          </a:stretch>
        </p:blipFill>
        <p:spPr>
          <a:xfrm>
            <a:off x="681355" y="880745"/>
            <a:ext cx="4531360" cy="401320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957705" y="429260"/>
            <a:ext cx="29864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TCommit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——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RM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的一致性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（被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TwoPhase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引用的子模块）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42230" y="901700"/>
            <a:ext cx="3840480" cy="63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模块定位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TCommit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是纯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视角的模型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TwoPhase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不同：不关心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和消息，只关注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TwoPhase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4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个变量，这里只有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rmState</a:t>
            </a:r>
            <a:endParaRPr lang="en-US" altLang="zh-CN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4578985" y="1089025"/>
            <a:ext cx="563245" cy="127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029835" y="1825625"/>
            <a:ext cx="3709670" cy="12534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2. 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核心行为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Prepare(rm)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"working"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"prepared"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（类似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 TwoPhase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 RMPrepare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Decide(rm)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的自主决策逻辑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（抽象自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 TM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的广播）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l"/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</a:rPr>
              <a:t>✅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条件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canCommit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允许提交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（所有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至少是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"prepared"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l"/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</a:rPr>
              <a:t>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条件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notCommitted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允许中止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（没有任何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"committed"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29835" y="3663950"/>
            <a:ext cx="3263265" cy="624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一致性不变式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核心安全属性：不能同时存在一个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处于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"aborted"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，另一个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处于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"committed"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这是两阶段提交协议的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原子性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保证）</a:t>
            </a:r>
            <a:endParaRPr lang="zh-CN" altLang="en-US" sz="8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9" name="直接箭头连接符 48"/>
          <p:cNvCxnSpPr>
            <a:endCxn id="28" idx="1"/>
          </p:cNvCxnSpPr>
          <p:nvPr/>
        </p:nvCxnSpPr>
        <p:spPr>
          <a:xfrm flipV="1">
            <a:off x="4621530" y="2452370"/>
            <a:ext cx="408305" cy="952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944110" y="4365625"/>
            <a:ext cx="3946525" cy="4629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验证目标</a:t>
            </a:r>
            <a:endParaRPr lang="en-US" altLang="zh-CN" sz="9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如果系统遵循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 TCSpec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（从初始状态开始，按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 TCNext 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演进）则永远满足类型正确性（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TCTypeOK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和一致性（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TCConsistent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9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3512185" y="4443095"/>
            <a:ext cx="1431925" cy="762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30" idx="1"/>
          </p:cNvCxnSpPr>
          <p:nvPr/>
        </p:nvCxnSpPr>
        <p:spPr>
          <a:xfrm flipV="1">
            <a:off x="4207510" y="3976370"/>
            <a:ext cx="822325" cy="952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右中括号 33"/>
          <p:cNvSpPr/>
          <p:nvPr/>
        </p:nvSpPr>
        <p:spPr>
          <a:xfrm>
            <a:off x="4327525" y="2279650"/>
            <a:ext cx="300355" cy="1090930"/>
          </a:xfrm>
          <a:prstGeom prst="rightBracke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28" grpId="0" bldLvl="0" animBg="1"/>
      <p:bldP spid="28" grpId="1" animBg="1"/>
      <p:bldP spid="30" grpId="0" bldLvl="0" animBg="1"/>
      <p:bldP spid="30" grpId="1" animBg="1"/>
      <p:bldP spid="31" grpId="0" bldLvl="0" animBg="1"/>
      <p:bldP spid="3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73534" y="260272"/>
            <a:ext cx="598948" cy="598948"/>
            <a:chOff x="2494238" y="1545926"/>
            <a:chExt cx="1170130" cy="1170130"/>
          </a:xfrm>
        </p:grpSpPr>
        <p:sp>
          <p:nvSpPr>
            <p:cNvPr id="10" name="椭圆 9"/>
            <p:cNvSpPr/>
            <p:nvPr/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0A4776"/>
            </a:solidFill>
            <a:ln>
              <a:noFill/>
            </a:ln>
            <a:effectLst>
              <a:innerShdw blurRad="63500" dist="50800" dir="189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964268" y="362324"/>
            <a:ext cx="34308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lang="zh-CN" altLang="en-US" sz="24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510750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733924"/>
            <a:ext cx="9144000" cy="3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71"/>
          <p:cNvSpPr>
            <a:spLocks noEditPoints="1"/>
          </p:cNvSpPr>
          <p:nvPr/>
        </p:nvSpPr>
        <p:spPr bwMode="auto">
          <a:xfrm>
            <a:off x="464420" y="458013"/>
            <a:ext cx="217173" cy="203464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4358" tIns="62179" rIns="124358" bIns="62179" numCol="1" anchor="t" anchorCtr="0" compatLnSpc="1"/>
          <a:lstStyle/>
          <a:p>
            <a:endParaRPr 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0850" y="1017270"/>
            <a:ext cx="79044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对模型进行如下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配置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4675" y="942975"/>
            <a:ext cx="2192655" cy="572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告诉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TLC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模型检查器初始状态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和下一个状态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Next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（从一个状态转移到下一个状态的规则）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60260" y="3317240"/>
            <a:ext cx="824865" cy="3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检查死锁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52515" y="4305935"/>
            <a:ext cx="1007745" cy="273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检查不变量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be91139520f27b83df2851939a5e812e"/>
          <p:cNvPicPr>
            <a:picLocks noChangeAspect="1"/>
          </p:cNvPicPr>
          <p:nvPr/>
        </p:nvPicPr>
        <p:blipFill>
          <a:blip r:embed="rId5"/>
          <a:srcRect b="20044"/>
          <a:stretch>
            <a:fillRect/>
          </a:stretch>
        </p:blipFill>
        <p:spPr>
          <a:xfrm>
            <a:off x="560070" y="1323975"/>
            <a:ext cx="4688840" cy="3605530"/>
          </a:xfrm>
          <a:prstGeom prst="rect">
            <a:avLst/>
          </a:prstGeom>
        </p:spPr>
      </p:pic>
      <p:pic>
        <p:nvPicPr>
          <p:cNvPr id="21" name="图片 20" descr="372f9cfe626b4a7a22a4fe5ab66561bc"/>
          <p:cNvPicPr>
            <a:picLocks noChangeAspect="1"/>
          </p:cNvPicPr>
          <p:nvPr/>
        </p:nvPicPr>
        <p:blipFill>
          <a:blip r:embed="rId6"/>
          <a:srcRect t="25277" r="56366" b="18270"/>
          <a:stretch>
            <a:fillRect/>
          </a:stretch>
        </p:blipFill>
        <p:spPr>
          <a:xfrm>
            <a:off x="5360670" y="2210435"/>
            <a:ext cx="895985" cy="722630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8" idx="1"/>
          </p:cNvCxnSpPr>
          <p:nvPr/>
        </p:nvCxnSpPr>
        <p:spPr>
          <a:xfrm flipV="1">
            <a:off x="3158490" y="1229360"/>
            <a:ext cx="2496185" cy="203136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3" idx="1"/>
          </p:cNvCxnSpPr>
          <p:nvPr/>
        </p:nvCxnSpPr>
        <p:spPr>
          <a:xfrm flipV="1">
            <a:off x="2191385" y="3472815"/>
            <a:ext cx="4968875" cy="22479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9" idx="1"/>
          </p:cNvCxnSpPr>
          <p:nvPr/>
        </p:nvCxnSpPr>
        <p:spPr>
          <a:xfrm>
            <a:off x="2870835" y="4129405"/>
            <a:ext cx="3281680" cy="31305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21" idx="1"/>
          </p:cNvCxnSpPr>
          <p:nvPr/>
        </p:nvCxnSpPr>
        <p:spPr>
          <a:xfrm flipV="1">
            <a:off x="3949065" y="2571750"/>
            <a:ext cx="1411605" cy="70612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402705" y="1679575"/>
            <a:ext cx="2369820" cy="1322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我们配置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"Set of model values" + "Symmetry set"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TLC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识别出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r1, r2, r3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是逻辑上不可区分的参与者，所有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仅因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RM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名称不同而产生的等价状态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被合并为一个代表状态，状态数量从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减少到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13" grpId="0" bldLvl="0" animBg="1"/>
      <p:bldP spid="13" grpId="1" animBg="1"/>
      <p:bldP spid="19" grpId="0" bldLvl="0" animBg="1"/>
      <p:bldP spid="19" grpId="1" animBg="1"/>
      <p:bldP spid="6" grpId="0" bldLvl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73534" y="260272"/>
            <a:ext cx="598948" cy="598948"/>
            <a:chOff x="2494238" y="1545926"/>
            <a:chExt cx="1170130" cy="1170130"/>
          </a:xfrm>
        </p:grpSpPr>
        <p:sp>
          <p:nvSpPr>
            <p:cNvPr id="10" name="椭圆 9"/>
            <p:cNvSpPr/>
            <p:nvPr/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0A4776"/>
            </a:solidFill>
            <a:ln>
              <a:noFill/>
            </a:ln>
            <a:effectLst>
              <a:innerShdw blurRad="63500" dist="50800" dir="189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964268" y="362324"/>
            <a:ext cx="34308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lang="zh-CN" altLang="en-US" sz="24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510750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733924"/>
            <a:ext cx="9144000" cy="3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71"/>
          <p:cNvSpPr>
            <a:spLocks noEditPoints="1"/>
          </p:cNvSpPr>
          <p:nvPr/>
        </p:nvSpPr>
        <p:spPr bwMode="auto">
          <a:xfrm>
            <a:off x="464420" y="458013"/>
            <a:ext cx="217173" cy="203464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4358" tIns="62179" rIns="124358" bIns="62179" numCol="1" anchor="t" anchorCtr="0" compatLnSpc="1"/>
          <a:lstStyle/>
          <a:p>
            <a:endParaRPr 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0850" y="1017270"/>
            <a:ext cx="79044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运行模型得到如下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07430" y="1400810"/>
            <a:ext cx="2685415" cy="177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"TLC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秒验证了所有可能的执行路径（共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80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种唯一状态）。结果显示：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协议设计没有逻辑错误，满足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要么全提交、要么全中止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的核心要求；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中止路径（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条）远多于提交路径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，说明协议对故障非常敏感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这正是我们需要在真实系统中特别关注的地方。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这种验证让我们在写第一行代码前，就确认了协议设计的正确性。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 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1eb15b4c1a3a1032958a29fc9d99d489"/>
          <p:cNvPicPr>
            <a:picLocks noChangeAspect="1"/>
          </p:cNvPicPr>
          <p:nvPr/>
        </p:nvPicPr>
        <p:blipFill>
          <a:blip r:embed="rId5"/>
          <a:srcRect b="30827"/>
          <a:stretch>
            <a:fillRect/>
          </a:stretch>
        </p:blipFill>
        <p:spPr>
          <a:xfrm>
            <a:off x="464185" y="1400810"/>
            <a:ext cx="5168265" cy="355790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060825" y="2200275"/>
            <a:ext cx="2046605" cy="46926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494875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 33"/>
          <p:cNvGrpSpPr/>
          <p:nvPr/>
        </p:nvGrpSpPr>
        <p:grpSpPr>
          <a:xfrm>
            <a:off x="273534" y="260272"/>
            <a:ext cx="4121594" cy="598948"/>
            <a:chOff x="273534" y="260272"/>
            <a:chExt cx="4121594" cy="598948"/>
          </a:xfrm>
        </p:grpSpPr>
        <p:grpSp>
          <p:nvGrpSpPr>
            <p:cNvPr id="35" name="组合 8"/>
            <p:cNvGrpSpPr/>
            <p:nvPr/>
          </p:nvGrpSpPr>
          <p:grpSpPr>
            <a:xfrm>
              <a:off x="273534" y="260272"/>
              <a:ext cx="598948" cy="598948"/>
              <a:chOff x="2494238" y="1545926"/>
              <a:chExt cx="1170130" cy="117013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494238" y="1545926"/>
                <a:ext cx="1170130" cy="117013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633023" y="1684711"/>
                <a:ext cx="892559" cy="892559"/>
              </a:xfrm>
              <a:prstGeom prst="ellipse">
                <a:avLst/>
              </a:prstGeom>
              <a:solidFill>
                <a:srgbClr val="0A4776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964268" y="362324"/>
              <a:ext cx="343086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0A4776"/>
                  </a:solidFill>
                  <a:latin typeface="微软雅黑" panose="020B0503020204020204" charset="-122"/>
                  <a:ea typeface="微软雅黑" panose="020B0503020204020204" charset="-122"/>
                </a:rPr>
                <a:t>应用</a:t>
              </a:r>
              <a:endPara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Freeform 111"/>
            <p:cNvSpPr>
              <a:spLocks noEditPoints="1"/>
            </p:cNvSpPr>
            <p:nvPr/>
          </p:nvSpPr>
          <p:spPr bwMode="auto">
            <a:xfrm>
              <a:off x="450733" y="475403"/>
              <a:ext cx="244548" cy="168684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15" y="50"/>
                </a:cxn>
                <a:cxn ang="0">
                  <a:pos x="15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0" y="35"/>
                </a:cxn>
                <a:cxn ang="0">
                  <a:pos x="7" y="23"/>
                </a:cxn>
                <a:cxn ang="0">
                  <a:pos x="7" y="20"/>
                </a:cxn>
                <a:cxn ang="0">
                  <a:pos x="17" y="10"/>
                </a:cxn>
                <a:cxn ang="0">
                  <a:pos x="23" y="12"/>
                </a:cxn>
                <a:cxn ang="0">
                  <a:pos x="42" y="0"/>
                </a:cxn>
                <a:cxn ang="0">
                  <a:pos x="64" y="21"/>
                </a:cxn>
                <a:cxn ang="0">
                  <a:pos x="64" y="23"/>
                </a:cxn>
                <a:cxn ang="0">
                  <a:pos x="73" y="36"/>
                </a:cxn>
                <a:cxn ang="0">
                  <a:pos x="27" y="42"/>
                </a:cxn>
                <a:cxn ang="0">
                  <a:pos x="35" y="38"/>
                </a:cxn>
                <a:cxn ang="0">
                  <a:pos x="32" y="34"/>
                </a:cxn>
                <a:cxn ang="0">
                  <a:pos x="27" y="37"/>
                </a:cxn>
                <a:cxn ang="0">
                  <a:pos x="22" y="32"/>
                </a:cxn>
                <a:cxn ang="0">
                  <a:pos x="27" y="28"/>
                </a:cxn>
                <a:cxn ang="0">
                  <a:pos x="48" y="42"/>
                </a:cxn>
                <a:cxn ang="0">
                  <a:pos x="58" y="32"/>
                </a:cxn>
                <a:cxn ang="0">
                  <a:pos x="48" y="23"/>
                </a:cxn>
                <a:cxn ang="0">
                  <a:pos x="39" y="26"/>
                </a:cxn>
                <a:cxn ang="0">
                  <a:pos x="43" y="30"/>
                </a:cxn>
                <a:cxn ang="0">
                  <a:pos x="48" y="28"/>
                </a:cxn>
                <a:cxn ang="0">
                  <a:pos x="52" y="32"/>
                </a:cxn>
                <a:cxn ang="0">
                  <a:pos x="48" y="37"/>
                </a:cxn>
                <a:cxn ang="0">
                  <a:pos x="27" y="23"/>
                </a:cxn>
                <a:cxn ang="0">
                  <a:pos x="16" y="32"/>
                </a:cxn>
                <a:cxn ang="0">
                  <a:pos x="27" y="42"/>
                </a:cxn>
              </a:cxnLst>
              <a:rect l="0" t="0" r="r" b="b"/>
              <a:pathLst>
                <a:path w="73" h="50">
                  <a:moveTo>
                    <a:pt x="73" y="36"/>
                  </a:moveTo>
                  <a:cubicBezTo>
                    <a:pt x="73" y="44"/>
                    <a:pt x="66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0"/>
                    <a:pt x="0" y="43"/>
                    <a:pt x="0" y="35"/>
                  </a:cubicBezTo>
                  <a:cubicBezTo>
                    <a:pt x="0" y="30"/>
                    <a:pt x="3" y="26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5"/>
                    <a:pt x="11" y="10"/>
                    <a:pt x="17" y="10"/>
                  </a:cubicBezTo>
                  <a:cubicBezTo>
                    <a:pt x="19" y="10"/>
                    <a:pt x="21" y="11"/>
                    <a:pt x="23" y="12"/>
                  </a:cubicBezTo>
                  <a:cubicBezTo>
                    <a:pt x="26" y="5"/>
                    <a:pt x="34" y="0"/>
                    <a:pt x="42" y="0"/>
                  </a:cubicBezTo>
                  <a:cubicBezTo>
                    <a:pt x="54" y="0"/>
                    <a:pt x="64" y="10"/>
                    <a:pt x="64" y="21"/>
                  </a:cubicBezTo>
                  <a:cubicBezTo>
                    <a:pt x="64" y="22"/>
                    <a:pt x="64" y="22"/>
                    <a:pt x="64" y="23"/>
                  </a:cubicBezTo>
                  <a:cubicBezTo>
                    <a:pt x="69" y="25"/>
                    <a:pt x="73" y="30"/>
                    <a:pt x="73" y="36"/>
                  </a:cubicBezTo>
                  <a:close/>
                  <a:moveTo>
                    <a:pt x="27" y="42"/>
                  </a:moveTo>
                  <a:cubicBezTo>
                    <a:pt x="30" y="42"/>
                    <a:pt x="33" y="41"/>
                    <a:pt x="35" y="38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5" y="37"/>
                    <a:pt x="22" y="35"/>
                    <a:pt x="22" y="32"/>
                  </a:cubicBezTo>
                  <a:cubicBezTo>
                    <a:pt x="22" y="30"/>
                    <a:pt x="25" y="28"/>
                    <a:pt x="27" y="28"/>
                  </a:cubicBezTo>
                  <a:cubicBezTo>
                    <a:pt x="35" y="28"/>
                    <a:pt x="37" y="42"/>
                    <a:pt x="48" y="42"/>
                  </a:cubicBezTo>
                  <a:cubicBezTo>
                    <a:pt x="54" y="42"/>
                    <a:pt x="58" y="38"/>
                    <a:pt x="58" y="32"/>
                  </a:cubicBezTo>
                  <a:cubicBezTo>
                    <a:pt x="58" y="26"/>
                    <a:pt x="53" y="23"/>
                    <a:pt x="48" y="23"/>
                  </a:cubicBezTo>
                  <a:cubicBezTo>
                    <a:pt x="44" y="23"/>
                    <a:pt x="42" y="24"/>
                    <a:pt x="39" y="26"/>
                  </a:cubicBezTo>
                  <a:cubicBezTo>
                    <a:pt x="40" y="28"/>
                    <a:pt x="41" y="29"/>
                    <a:pt x="43" y="30"/>
                  </a:cubicBezTo>
                  <a:cubicBezTo>
                    <a:pt x="44" y="29"/>
                    <a:pt x="46" y="28"/>
                    <a:pt x="48" y="28"/>
                  </a:cubicBezTo>
                  <a:cubicBezTo>
                    <a:pt x="50" y="28"/>
                    <a:pt x="52" y="30"/>
                    <a:pt x="52" y="32"/>
                  </a:cubicBezTo>
                  <a:cubicBezTo>
                    <a:pt x="52" y="35"/>
                    <a:pt x="50" y="37"/>
                    <a:pt x="48" y="37"/>
                  </a:cubicBezTo>
                  <a:cubicBezTo>
                    <a:pt x="40" y="37"/>
                    <a:pt x="38" y="23"/>
                    <a:pt x="27" y="23"/>
                  </a:cubicBezTo>
                  <a:cubicBezTo>
                    <a:pt x="21" y="23"/>
                    <a:pt x="16" y="26"/>
                    <a:pt x="16" y="32"/>
                  </a:cubicBezTo>
                  <a:cubicBezTo>
                    <a:pt x="16" y="38"/>
                    <a:pt x="21" y="42"/>
                    <a:pt x="27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4358" tIns="62179" rIns="124358" bIns="62179" numCol="1" anchor="t" anchorCtr="0" compatLnSpc="1"/>
            <a:lstStyle/>
            <a:p>
              <a:endParaRPr lang="en-US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2490" y="1423670"/>
            <a:ext cx="7679055" cy="22917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charset="0"/>
              <a:buChar char="ü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Amazon AWS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AWS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Simple Storage Service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）的分布式一致性协议。在重构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S3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控制平面时，他们用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发现了多个潜在的数据一致性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bug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，避免了上线后可能造成的大规模故障。此后，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AWS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内部推荐的形式化验证工具。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ü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ü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Microsoft Azure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Azure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的多个核心服务（如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Cosmos DB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的部分协议）使用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进行建模验证，确保在复杂的网络分区场景下仍能保持正确行为。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ü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ü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学术与开源项目：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Paxos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Raft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等经典共识算法都有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模型；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Stanford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等高校也将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引入分布式系统课程，帮助学生理解协议的正确性。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798195" y="3968750"/>
            <a:ext cx="3175" cy="633095"/>
          </a:xfrm>
          <a:prstGeom prst="line">
            <a:avLst/>
          </a:prstGeom>
          <a:ln w="31750" cap="rnd">
            <a:solidFill>
              <a:schemeClr val="accent1">
                <a:lumMod val="50000"/>
              </a:schemeClr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73125" y="3968750"/>
            <a:ext cx="7578090" cy="564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10000"/>
              </a:lnSpc>
              <a:buFont typeface="Arial" panose="020B0604020202020204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不是理论玩具，而是能真正提升工程可靠性的实践工具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尤其适合那些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出错代价极高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的系统。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425" y="1049338"/>
            <a:ext cx="5080000" cy="30670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已被多个顶级科技公司用于关键系统的设计验证：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66159" y="2248584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感谢倾听</a:t>
            </a:r>
            <a:endParaRPr lang="zh-CN" altLang="en-US" sz="36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3926813" y="1098358"/>
            <a:ext cx="1290373" cy="921814"/>
            <a:chOff x="7837714" y="338406"/>
            <a:chExt cx="1290373" cy="92181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94" r="71827"/>
            <a:stretch>
              <a:fillRect/>
            </a:stretch>
          </p:blipFill>
          <p:spPr>
            <a:xfrm>
              <a:off x="8205314" y="338406"/>
              <a:ext cx="555172" cy="46090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91"/>
            <a:stretch>
              <a:fillRect/>
            </a:stretch>
          </p:blipFill>
          <p:spPr>
            <a:xfrm>
              <a:off x="7837714" y="799313"/>
              <a:ext cx="1290373" cy="460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06" t="34035" r="47439" b="23340"/>
          <a:stretch>
            <a:fillRect/>
          </a:stretch>
        </p:blipFill>
        <p:spPr bwMode="auto">
          <a:xfrm rot="15925015">
            <a:off x="-1263236" y="98050"/>
            <a:ext cx="6678992" cy="4947401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8"/>
          <p:cNvSpPr/>
          <p:nvPr/>
        </p:nvSpPr>
        <p:spPr bwMode="auto">
          <a:xfrm>
            <a:off x="2122694" y="2253260"/>
            <a:ext cx="2760782" cy="623248"/>
          </a:xfrm>
          <a:prstGeom prst="rect">
            <a:avLst/>
          </a:prstGeom>
          <a:noFill/>
          <a:effectLst/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3600" b="1" spc="-85" dirty="0">
                <a:solidFill>
                  <a:srgbClr val="03356C"/>
                </a:solidFill>
                <a:latin typeface="微软雅黑" panose="020B0503020204020204" charset="-122"/>
                <a:ea typeface="微软雅黑" panose="020B0503020204020204" charset="-122"/>
                <a:cs typeface="Open Sans Light" panose="020B0306030504020204" pitchFamily="34" charset="0"/>
              </a:rPr>
              <a:t>目录</a:t>
            </a:r>
            <a:endParaRPr lang="id-ID" sz="3600" b="1" spc="-85" dirty="0">
              <a:solidFill>
                <a:srgbClr val="03356C"/>
              </a:solidFill>
              <a:latin typeface="微软雅黑" panose="020B0503020204020204" charset="-122"/>
              <a:ea typeface="微软雅黑" panose="020B0503020204020204" charset="-122"/>
              <a:cs typeface="Open Sans Light" panose="020B0306030504020204" pitchFamily="34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4856962" y="847969"/>
            <a:ext cx="684000" cy="684000"/>
            <a:chOff x="2494238" y="1545926"/>
            <a:chExt cx="1170130" cy="1170130"/>
          </a:xfrm>
        </p:grpSpPr>
        <p:sp>
          <p:nvSpPr>
            <p:cNvPr id="11" name="椭圆 10"/>
            <p:cNvSpPr/>
            <p:nvPr>
              <p:custDataLst>
                <p:tags r:id="rId3"/>
              </p:custDataLst>
            </p:nvPr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>
              <p:custDataLst>
                <p:tags r:id="rId4"/>
              </p:custDataLst>
            </p:nvPr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0A4776"/>
            </a:solidFill>
            <a:ln>
              <a:noFill/>
            </a:ln>
            <a:effectLst>
              <a:innerShdw blurRad="63500" dist="50800" dir="189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5644243" y="991020"/>
            <a:ext cx="246487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引言</a:t>
            </a:r>
            <a:endParaRPr lang="zh-CN" altLang="en-US" sz="20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4856962" y="3623821"/>
            <a:ext cx="684000" cy="684000"/>
            <a:chOff x="2494238" y="1545926"/>
            <a:chExt cx="1170130" cy="1170130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>
              <p:custDataLst>
                <p:tags r:id="rId8"/>
              </p:custDataLst>
            </p:nvPr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0A4776"/>
            </a:solidFill>
            <a:ln>
              <a:noFill/>
            </a:ln>
            <a:effectLst>
              <a:innerShdw blurRad="63500" dist="50800" dir="189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5644243" y="3766872"/>
            <a:ext cx="282253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lang="zh-CN" altLang="en-US" sz="20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0"/>
            </p:custDataLst>
          </p:nvPr>
        </p:nvGrpSpPr>
        <p:grpSpPr>
          <a:xfrm>
            <a:off x="4856962" y="1773063"/>
            <a:ext cx="684000" cy="684000"/>
            <a:chOff x="2494238" y="1545926"/>
            <a:chExt cx="1170130" cy="1170130"/>
          </a:xfrm>
        </p:grpSpPr>
        <p:sp>
          <p:nvSpPr>
            <p:cNvPr id="20" name="椭圆 19"/>
            <p:cNvSpPr/>
            <p:nvPr>
              <p:custDataLst>
                <p:tags r:id="rId11"/>
              </p:custDataLst>
            </p:nvPr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>
              <p:custDataLst>
                <p:tags r:id="rId12"/>
              </p:custDataLst>
            </p:nvPr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0A4776"/>
            </a:solidFill>
            <a:ln>
              <a:noFill/>
            </a:ln>
            <a:effectLst>
              <a:innerShdw blurRad="63500" dist="50800" dir="189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5644243" y="1916114"/>
            <a:ext cx="297699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sz="20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14"/>
            </p:custDataLst>
          </p:nvPr>
        </p:nvGrpSpPr>
        <p:grpSpPr>
          <a:xfrm>
            <a:off x="4856962" y="2698525"/>
            <a:ext cx="684000" cy="684000"/>
            <a:chOff x="2494238" y="1545926"/>
            <a:chExt cx="1170130" cy="1170130"/>
          </a:xfrm>
        </p:grpSpPr>
        <p:sp>
          <p:nvSpPr>
            <p:cNvPr id="24" name="椭圆 23"/>
            <p:cNvSpPr/>
            <p:nvPr>
              <p:custDataLst>
                <p:tags r:id="rId15"/>
              </p:custDataLst>
            </p:nvPr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>
              <p:custDataLst>
                <p:tags r:id="rId16"/>
              </p:custDataLst>
            </p:nvPr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0A4776"/>
            </a:solidFill>
            <a:ln>
              <a:noFill/>
            </a:ln>
            <a:effectLst>
              <a:innerShdw blurRad="63500" dist="50800" dir="189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5644243" y="2841576"/>
            <a:ext cx="196450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lang="zh-CN" altLang="en-US" sz="2000" b="1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Freeform 116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5065097" y="1082029"/>
            <a:ext cx="267730" cy="215880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4358" tIns="62179" rIns="124358" bIns="62179" numCol="1" anchor="t" anchorCtr="0" compatLnSpc="1"/>
          <a:lstStyle/>
          <a:p>
            <a:endParaRPr lang="en-US"/>
          </a:p>
        </p:txBody>
      </p:sp>
      <p:sp>
        <p:nvSpPr>
          <p:cNvPr id="28" name="Freeform 71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5065097" y="3846752"/>
            <a:ext cx="274208" cy="256898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4358" tIns="62179" rIns="124358" bIns="62179" numCol="1" anchor="t" anchorCtr="0" compatLnSpc="1"/>
          <a:lstStyle/>
          <a:p>
            <a:endParaRPr lang="en-US"/>
          </a:p>
        </p:txBody>
      </p:sp>
      <p:sp>
        <p:nvSpPr>
          <p:cNvPr id="29" name="Freeform 111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5050789" y="2015557"/>
            <a:ext cx="288516" cy="199012"/>
          </a:xfrm>
          <a:custGeom>
            <a:avLst/>
            <a:gdLst/>
            <a:ahLst/>
            <a:cxnLst>
              <a:cxn ang="0">
                <a:pos x="73" y="36"/>
              </a:cxn>
              <a:cxn ang="0">
                <a:pos x="58" y="50"/>
              </a:cxn>
              <a:cxn ang="0">
                <a:pos x="58" y="50"/>
              </a:cxn>
              <a:cxn ang="0">
                <a:pos x="15" y="50"/>
              </a:cxn>
              <a:cxn ang="0">
                <a:pos x="15" y="50"/>
              </a:cxn>
              <a:cxn ang="0">
                <a:pos x="14" y="50"/>
              </a:cxn>
              <a:cxn ang="0">
                <a:pos x="14" y="50"/>
              </a:cxn>
              <a:cxn ang="0">
                <a:pos x="0" y="35"/>
              </a:cxn>
              <a:cxn ang="0">
                <a:pos x="7" y="23"/>
              </a:cxn>
              <a:cxn ang="0">
                <a:pos x="7" y="20"/>
              </a:cxn>
              <a:cxn ang="0">
                <a:pos x="17" y="10"/>
              </a:cxn>
              <a:cxn ang="0">
                <a:pos x="23" y="12"/>
              </a:cxn>
              <a:cxn ang="0">
                <a:pos x="42" y="0"/>
              </a:cxn>
              <a:cxn ang="0">
                <a:pos x="64" y="21"/>
              </a:cxn>
              <a:cxn ang="0">
                <a:pos x="64" y="23"/>
              </a:cxn>
              <a:cxn ang="0">
                <a:pos x="73" y="36"/>
              </a:cxn>
              <a:cxn ang="0">
                <a:pos x="27" y="42"/>
              </a:cxn>
              <a:cxn ang="0">
                <a:pos x="35" y="38"/>
              </a:cxn>
              <a:cxn ang="0">
                <a:pos x="32" y="34"/>
              </a:cxn>
              <a:cxn ang="0">
                <a:pos x="27" y="37"/>
              </a:cxn>
              <a:cxn ang="0">
                <a:pos x="22" y="32"/>
              </a:cxn>
              <a:cxn ang="0">
                <a:pos x="27" y="28"/>
              </a:cxn>
              <a:cxn ang="0">
                <a:pos x="48" y="42"/>
              </a:cxn>
              <a:cxn ang="0">
                <a:pos x="58" y="32"/>
              </a:cxn>
              <a:cxn ang="0">
                <a:pos x="48" y="23"/>
              </a:cxn>
              <a:cxn ang="0">
                <a:pos x="39" y="26"/>
              </a:cxn>
              <a:cxn ang="0">
                <a:pos x="43" y="30"/>
              </a:cxn>
              <a:cxn ang="0">
                <a:pos x="48" y="28"/>
              </a:cxn>
              <a:cxn ang="0">
                <a:pos x="52" y="32"/>
              </a:cxn>
              <a:cxn ang="0">
                <a:pos x="48" y="37"/>
              </a:cxn>
              <a:cxn ang="0">
                <a:pos x="27" y="23"/>
              </a:cxn>
              <a:cxn ang="0">
                <a:pos x="16" y="32"/>
              </a:cxn>
              <a:cxn ang="0">
                <a:pos x="27" y="42"/>
              </a:cxn>
            </a:cxnLst>
            <a:rect l="0" t="0" r="r" b="b"/>
            <a:pathLst>
              <a:path w="73" h="50">
                <a:moveTo>
                  <a:pt x="73" y="36"/>
                </a:moveTo>
                <a:cubicBezTo>
                  <a:pt x="73" y="44"/>
                  <a:pt x="66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6" y="50"/>
                  <a:pt x="0" y="43"/>
                  <a:pt x="0" y="35"/>
                </a:cubicBezTo>
                <a:cubicBezTo>
                  <a:pt x="0" y="30"/>
                  <a:pt x="3" y="26"/>
                  <a:pt x="7" y="23"/>
                </a:cubicBezTo>
                <a:cubicBezTo>
                  <a:pt x="7" y="22"/>
                  <a:pt x="7" y="21"/>
                  <a:pt x="7" y="20"/>
                </a:cubicBezTo>
                <a:cubicBezTo>
                  <a:pt x="7" y="15"/>
                  <a:pt x="11" y="10"/>
                  <a:pt x="17" y="10"/>
                </a:cubicBezTo>
                <a:cubicBezTo>
                  <a:pt x="19" y="10"/>
                  <a:pt x="21" y="11"/>
                  <a:pt x="23" y="12"/>
                </a:cubicBezTo>
                <a:cubicBezTo>
                  <a:pt x="26" y="5"/>
                  <a:pt x="34" y="0"/>
                  <a:pt x="42" y="0"/>
                </a:cubicBezTo>
                <a:cubicBezTo>
                  <a:pt x="54" y="0"/>
                  <a:pt x="64" y="10"/>
                  <a:pt x="64" y="21"/>
                </a:cubicBezTo>
                <a:cubicBezTo>
                  <a:pt x="64" y="22"/>
                  <a:pt x="64" y="22"/>
                  <a:pt x="64" y="23"/>
                </a:cubicBezTo>
                <a:cubicBezTo>
                  <a:pt x="69" y="25"/>
                  <a:pt x="73" y="30"/>
                  <a:pt x="73" y="36"/>
                </a:cubicBezTo>
                <a:close/>
                <a:moveTo>
                  <a:pt x="27" y="42"/>
                </a:moveTo>
                <a:cubicBezTo>
                  <a:pt x="30" y="42"/>
                  <a:pt x="33" y="41"/>
                  <a:pt x="35" y="38"/>
                </a:cubicBezTo>
                <a:cubicBezTo>
                  <a:pt x="34" y="37"/>
                  <a:pt x="33" y="36"/>
                  <a:pt x="32" y="34"/>
                </a:cubicBezTo>
                <a:cubicBezTo>
                  <a:pt x="31" y="36"/>
                  <a:pt x="29" y="37"/>
                  <a:pt x="27" y="37"/>
                </a:cubicBezTo>
                <a:cubicBezTo>
                  <a:pt x="25" y="37"/>
                  <a:pt x="22" y="35"/>
                  <a:pt x="22" y="32"/>
                </a:cubicBezTo>
                <a:cubicBezTo>
                  <a:pt x="22" y="30"/>
                  <a:pt x="25" y="28"/>
                  <a:pt x="27" y="28"/>
                </a:cubicBezTo>
                <a:cubicBezTo>
                  <a:pt x="35" y="28"/>
                  <a:pt x="37" y="42"/>
                  <a:pt x="48" y="42"/>
                </a:cubicBezTo>
                <a:cubicBezTo>
                  <a:pt x="54" y="42"/>
                  <a:pt x="58" y="38"/>
                  <a:pt x="58" y="32"/>
                </a:cubicBezTo>
                <a:cubicBezTo>
                  <a:pt x="58" y="26"/>
                  <a:pt x="53" y="23"/>
                  <a:pt x="48" y="23"/>
                </a:cubicBezTo>
                <a:cubicBezTo>
                  <a:pt x="44" y="23"/>
                  <a:pt x="42" y="24"/>
                  <a:pt x="39" y="26"/>
                </a:cubicBezTo>
                <a:cubicBezTo>
                  <a:pt x="40" y="28"/>
                  <a:pt x="41" y="29"/>
                  <a:pt x="43" y="30"/>
                </a:cubicBezTo>
                <a:cubicBezTo>
                  <a:pt x="44" y="29"/>
                  <a:pt x="46" y="28"/>
                  <a:pt x="48" y="28"/>
                </a:cubicBezTo>
                <a:cubicBezTo>
                  <a:pt x="50" y="28"/>
                  <a:pt x="52" y="30"/>
                  <a:pt x="52" y="32"/>
                </a:cubicBezTo>
                <a:cubicBezTo>
                  <a:pt x="52" y="35"/>
                  <a:pt x="50" y="37"/>
                  <a:pt x="48" y="37"/>
                </a:cubicBezTo>
                <a:cubicBezTo>
                  <a:pt x="40" y="37"/>
                  <a:pt x="38" y="23"/>
                  <a:pt x="27" y="23"/>
                </a:cubicBezTo>
                <a:cubicBezTo>
                  <a:pt x="21" y="23"/>
                  <a:pt x="16" y="26"/>
                  <a:pt x="16" y="32"/>
                </a:cubicBezTo>
                <a:cubicBezTo>
                  <a:pt x="16" y="38"/>
                  <a:pt x="21" y="42"/>
                  <a:pt x="27" y="4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4358" tIns="62179" rIns="124358" bIns="62179" numCol="1" anchor="t" anchorCtr="0" compatLnSpc="1"/>
          <a:lstStyle/>
          <a:p>
            <a:endParaRPr lang="en-US"/>
          </a:p>
        </p:txBody>
      </p:sp>
      <p:sp>
        <p:nvSpPr>
          <p:cNvPr id="30" name="Freeform 166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5077001" y="2947670"/>
            <a:ext cx="236091" cy="185110"/>
          </a:xfrm>
          <a:custGeom>
            <a:avLst/>
            <a:gdLst/>
            <a:ahLst/>
            <a:cxnLst>
              <a:cxn ang="0">
                <a:pos x="45" y="14"/>
              </a:cxn>
              <a:cxn ang="0">
                <a:pos x="32" y="10"/>
              </a:cxn>
              <a:cxn ang="0">
                <a:pos x="18" y="14"/>
              </a:cxn>
              <a:cxn ang="0">
                <a:pos x="0" y="14"/>
              </a:cxn>
              <a:cxn ang="0">
                <a:pos x="64" y="14"/>
              </a:cxn>
              <a:cxn ang="0">
                <a:pos x="0" y="15"/>
              </a:cxn>
              <a:cxn ang="0">
                <a:pos x="18" y="20"/>
              </a:cxn>
              <a:cxn ang="0">
                <a:pos x="2" y="22"/>
              </a:cxn>
              <a:cxn ang="0">
                <a:pos x="9" y="35"/>
              </a:cxn>
              <a:cxn ang="0">
                <a:pos x="1" y="36"/>
              </a:cxn>
              <a:cxn ang="0">
                <a:pos x="0" y="28"/>
              </a:cxn>
              <a:cxn ang="0">
                <a:pos x="8" y="27"/>
              </a:cxn>
              <a:cxn ang="0">
                <a:pos x="9" y="35"/>
              </a:cxn>
              <a:cxn ang="0">
                <a:pos x="15" y="50"/>
              </a:cxn>
              <a:cxn ang="0">
                <a:pos x="7" y="49"/>
              </a:cxn>
              <a:cxn ang="0">
                <a:pos x="8" y="41"/>
              </a:cxn>
              <a:cxn ang="0">
                <a:pos x="16" y="42"/>
              </a:cxn>
              <a:cxn ang="0">
                <a:pos x="23" y="35"/>
              </a:cxn>
              <a:cxn ang="0">
                <a:pos x="15" y="36"/>
              </a:cxn>
              <a:cxn ang="0">
                <a:pos x="13" y="28"/>
              </a:cxn>
              <a:cxn ang="0">
                <a:pos x="21" y="27"/>
              </a:cxn>
              <a:cxn ang="0">
                <a:pos x="23" y="35"/>
              </a:cxn>
              <a:cxn ang="0">
                <a:pos x="28" y="50"/>
              </a:cxn>
              <a:cxn ang="0">
                <a:pos x="20" y="49"/>
              </a:cxn>
              <a:cxn ang="0">
                <a:pos x="21" y="41"/>
              </a:cxn>
              <a:cxn ang="0">
                <a:pos x="29" y="42"/>
              </a:cxn>
              <a:cxn ang="0">
                <a:pos x="36" y="35"/>
              </a:cxn>
              <a:cxn ang="0">
                <a:pos x="28" y="36"/>
              </a:cxn>
              <a:cxn ang="0">
                <a:pos x="27" y="28"/>
              </a:cxn>
              <a:cxn ang="0">
                <a:pos x="35" y="27"/>
              </a:cxn>
              <a:cxn ang="0">
                <a:pos x="36" y="35"/>
              </a:cxn>
              <a:cxn ang="0">
                <a:pos x="42" y="50"/>
              </a:cxn>
              <a:cxn ang="0">
                <a:pos x="34" y="49"/>
              </a:cxn>
              <a:cxn ang="0">
                <a:pos x="35" y="41"/>
              </a:cxn>
              <a:cxn ang="0">
                <a:pos x="43" y="42"/>
              </a:cxn>
              <a:cxn ang="0">
                <a:pos x="50" y="35"/>
              </a:cxn>
              <a:cxn ang="0">
                <a:pos x="42" y="36"/>
              </a:cxn>
              <a:cxn ang="0">
                <a:pos x="41" y="28"/>
              </a:cxn>
              <a:cxn ang="0">
                <a:pos x="49" y="27"/>
              </a:cxn>
              <a:cxn ang="0">
                <a:pos x="50" y="35"/>
              </a:cxn>
              <a:cxn ang="0">
                <a:pos x="61" y="22"/>
              </a:cxn>
              <a:cxn ang="0">
                <a:pos x="45" y="20"/>
              </a:cxn>
              <a:cxn ang="0">
                <a:pos x="64" y="15"/>
              </a:cxn>
              <a:cxn ang="0">
                <a:pos x="57" y="49"/>
              </a:cxn>
              <a:cxn ang="0">
                <a:pos x="49" y="50"/>
              </a:cxn>
              <a:cxn ang="0">
                <a:pos x="48" y="42"/>
              </a:cxn>
              <a:cxn ang="0">
                <a:pos x="56" y="41"/>
              </a:cxn>
              <a:cxn ang="0">
                <a:pos x="57" y="49"/>
              </a:cxn>
              <a:cxn ang="0">
                <a:pos x="63" y="36"/>
              </a:cxn>
              <a:cxn ang="0">
                <a:pos x="55" y="35"/>
              </a:cxn>
              <a:cxn ang="0">
                <a:pos x="56" y="27"/>
              </a:cxn>
              <a:cxn ang="0">
                <a:pos x="64" y="28"/>
              </a:cxn>
            </a:cxnLst>
            <a:rect l="0" t="0" r="r" b="b"/>
            <a:pathLst>
              <a:path w="64" h="50">
                <a:moveTo>
                  <a:pt x="64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2"/>
                  <a:pt x="44" y="10"/>
                  <a:pt x="32" y="10"/>
                </a:cubicBezTo>
                <a:cubicBezTo>
                  <a:pt x="19" y="10"/>
                  <a:pt x="18" y="12"/>
                  <a:pt x="1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1"/>
                  <a:pt x="4" y="0"/>
                  <a:pt x="32" y="0"/>
                </a:cubicBezTo>
                <a:cubicBezTo>
                  <a:pt x="59" y="0"/>
                  <a:pt x="64" y="11"/>
                  <a:pt x="64" y="14"/>
                </a:cubicBezTo>
                <a:close/>
                <a:moveTo>
                  <a:pt x="0" y="20"/>
                </a:moveTo>
                <a:cubicBezTo>
                  <a:pt x="0" y="15"/>
                  <a:pt x="0" y="15"/>
                  <a:pt x="0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1"/>
                  <a:pt x="17" y="22"/>
                  <a:pt x="16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lose/>
                <a:moveTo>
                  <a:pt x="9" y="35"/>
                </a:moveTo>
                <a:cubicBezTo>
                  <a:pt x="9" y="36"/>
                  <a:pt x="8" y="36"/>
                  <a:pt x="8" y="36"/>
                </a:cubicBezTo>
                <a:cubicBezTo>
                  <a:pt x="1" y="36"/>
                  <a:pt x="1" y="36"/>
                  <a:pt x="1" y="36"/>
                </a:cubicBezTo>
                <a:cubicBezTo>
                  <a:pt x="0" y="36"/>
                  <a:pt x="0" y="36"/>
                  <a:pt x="0" y="3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9" y="27"/>
                  <a:pt x="9" y="28"/>
                </a:cubicBezTo>
                <a:lnTo>
                  <a:pt x="9" y="35"/>
                </a:lnTo>
                <a:close/>
                <a:moveTo>
                  <a:pt x="16" y="49"/>
                </a:moveTo>
                <a:cubicBezTo>
                  <a:pt x="16" y="49"/>
                  <a:pt x="15" y="50"/>
                  <a:pt x="15" y="50"/>
                </a:cubicBezTo>
                <a:cubicBezTo>
                  <a:pt x="8" y="50"/>
                  <a:pt x="8" y="50"/>
                  <a:pt x="8" y="50"/>
                </a:cubicBezTo>
                <a:cubicBezTo>
                  <a:pt x="7" y="50"/>
                  <a:pt x="7" y="49"/>
                  <a:pt x="7" y="49"/>
                </a:cubicBezTo>
                <a:cubicBezTo>
                  <a:pt x="7" y="42"/>
                  <a:pt x="7" y="42"/>
                  <a:pt x="7" y="42"/>
                </a:cubicBezTo>
                <a:cubicBezTo>
                  <a:pt x="7" y="41"/>
                  <a:pt x="7" y="41"/>
                  <a:pt x="8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6" y="41"/>
                  <a:pt x="16" y="42"/>
                </a:cubicBezTo>
                <a:lnTo>
                  <a:pt x="16" y="49"/>
                </a:lnTo>
                <a:close/>
                <a:moveTo>
                  <a:pt x="23" y="35"/>
                </a:moveTo>
                <a:cubicBezTo>
                  <a:pt x="23" y="36"/>
                  <a:pt x="22" y="36"/>
                  <a:pt x="2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4" y="36"/>
                  <a:pt x="13" y="36"/>
                  <a:pt x="13" y="35"/>
                </a:cubicBezTo>
                <a:cubicBezTo>
                  <a:pt x="13" y="28"/>
                  <a:pt x="13" y="28"/>
                  <a:pt x="13" y="28"/>
                </a:cubicBezTo>
                <a:cubicBezTo>
                  <a:pt x="13" y="27"/>
                  <a:pt x="14" y="27"/>
                  <a:pt x="15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3" y="27"/>
                  <a:pt x="23" y="28"/>
                </a:cubicBezTo>
                <a:lnTo>
                  <a:pt x="23" y="35"/>
                </a:lnTo>
                <a:close/>
                <a:moveTo>
                  <a:pt x="29" y="49"/>
                </a:moveTo>
                <a:cubicBezTo>
                  <a:pt x="29" y="49"/>
                  <a:pt x="29" y="50"/>
                  <a:pt x="28" y="50"/>
                </a:cubicBezTo>
                <a:cubicBezTo>
                  <a:pt x="21" y="50"/>
                  <a:pt x="21" y="50"/>
                  <a:pt x="21" y="50"/>
                </a:cubicBezTo>
                <a:cubicBezTo>
                  <a:pt x="21" y="50"/>
                  <a:pt x="20" y="49"/>
                  <a:pt x="20" y="49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1"/>
                  <a:pt x="21" y="41"/>
                  <a:pt x="2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1"/>
                  <a:pt x="29" y="42"/>
                </a:cubicBezTo>
                <a:lnTo>
                  <a:pt x="29" y="49"/>
                </a:lnTo>
                <a:close/>
                <a:moveTo>
                  <a:pt x="36" y="35"/>
                </a:moveTo>
                <a:cubicBezTo>
                  <a:pt x="36" y="36"/>
                  <a:pt x="36" y="36"/>
                  <a:pt x="35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6"/>
                  <a:pt x="27" y="35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7"/>
                  <a:pt x="28" y="27"/>
                  <a:pt x="28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6" y="27"/>
                  <a:pt x="36" y="27"/>
                  <a:pt x="36" y="28"/>
                </a:cubicBezTo>
                <a:lnTo>
                  <a:pt x="36" y="35"/>
                </a:lnTo>
                <a:close/>
                <a:moveTo>
                  <a:pt x="43" y="49"/>
                </a:moveTo>
                <a:cubicBezTo>
                  <a:pt x="43" y="49"/>
                  <a:pt x="43" y="50"/>
                  <a:pt x="42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4" y="49"/>
                  <a:pt x="34" y="49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1"/>
                  <a:pt x="35" y="41"/>
                  <a:pt x="3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3" y="41"/>
                  <a:pt x="43" y="42"/>
                </a:cubicBezTo>
                <a:lnTo>
                  <a:pt x="43" y="49"/>
                </a:lnTo>
                <a:close/>
                <a:moveTo>
                  <a:pt x="50" y="35"/>
                </a:moveTo>
                <a:cubicBezTo>
                  <a:pt x="50" y="36"/>
                  <a:pt x="50" y="36"/>
                  <a:pt x="49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1" y="36"/>
                  <a:pt x="41" y="36"/>
                  <a:pt x="41" y="35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2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50" y="27"/>
                  <a:pt x="50" y="27"/>
                  <a:pt x="50" y="28"/>
                </a:cubicBezTo>
                <a:lnTo>
                  <a:pt x="50" y="35"/>
                </a:lnTo>
                <a:close/>
                <a:moveTo>
                  <a:pt x="64" y="20"/>
                </a:moveTo>
                <a:cubicBezTo>
                  <a:pt x="64" y="21"/>
                  <a:pt x="63" y="22"/>
                  <a:pt x="61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46" y="22"/>
                  <a:pt x="45" y="21"/>
                  <a:pt x="45" y="20"/>
                </a:cubicBezTo>
                <a:cubicBezTo>
                  <a:pt x="45" y="15"/>
                  <a:pt x="45" y="15"/>
                  <a:pt x="45" y="15"/>
                </a:cubicBezTo>
                <a:cubicBezTo>
                  <a:pt x="64" y="15"/>
                  <a:pt x="64" y="15"/>
                  <a:pt x="64" y="15"/>
                </a:cubicBezTo>
                <a:lnTo>
                  <a:pt x="64" y="20"/>
                </a:lnTo>
                <a:close/>
                <a:moveTo>
                  <a:pt x="57" y="49"/>
                </a:moveTo>
                <a:cubicBezTo>
                  <a:pt x="57" y="49"/>
                  <a:pt x="56" y="50"/>
                  <a:pt x="56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8" y="50"/>
                  <a:pt x="48" y="49"/>
                  <a:pt x="48" y="49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1"/>
                  <a:pt x="48" y="41"/>
                  <a:pt x="49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7" y="41"/>
                  <a:pt x="57" y="42"/>
                </a:cubicBezTo>
                <a:lnTo>
                  <a:pt x="57" y="49"/>
                </a:lnTo>
                <a:close/>
                <a:moveTo>
                  <a:pt x="64" y="35"/>
                </a:moveTo>
                <a:cubicBezTo>
                  <a:pt x="64" y="36"/>
                  <a:pt x="63" y="36"/>
                  <a:pt x="63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5" y="36"/>
                  <a:pt x="55" y="36"/>
                  <a:pt x="55" y="35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7"/>
                  <a:pt x="55" y="27"/>
                  <a:pt x="56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3" y="27"/>
                  <a:pt x="64" y="27"/>
                  <a:pt x="64" y="28"/>
                </a:cubicBezTo>
                <a:lnTo>
                  <a:pt x="6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4358" tIns="62179" rIns="124358" bIns="62179" numCol="1" anchor="t" anchorCtr="0" compatLnSpc="1"/>
          <a:lstStyle/>
          <a:p>
            <a:endParaRPr lang="en-US"/>
          </a:p>
        </p:txBody>
      </p:sp>
      <p:pic>
        <p:nvPicPr>
          <p:cNvPr id="31" name="Picture 2" descr="F:\案例二\394\1.pn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5280" b="31477"/>
          <a:stretch>
            <a:fillRect/>
          </a:stretch>
        </p:blipFill>
        <p:spPr bwMode="auto">
          <a:xfrm rot="10800000" flipH="1">
            <a:off x="6876682" y="3624355"/>
            <a:ext cx="2267318" cy="1580922"/>
          </a:xfrm>
          <a:prstGeom prst="rect">
            <a:avLst/>
          </a:prstGeom>
          <a:noFill/>
          <a:effectLst>
            <a:outerShdw blurRad="342900" dist="139700" dir="13500000" sx="102000" sy="102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 1"/>
          <p:cNvGrpSpPr/>
          <p:nvPr/>
        </p:nvGrpSpPr>
        <p:grpSpPr>
          <a:xfrm>
            <a:off x="2857899" y="1082029"/>
            <a:ext cx="1290373" cy="921814"/>
            <a:chOff x="7837714" y="338406"/>
            <a:chExt cx="1290373" cy="921814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94" r="71827"/>
            <a:stretch>
              <a:fillRect/>
            </a:stretch>
          </p:blipFill>
          <p:spPr>
            <a:xfrm>
              <a:off x="8205314" y="338406"/>
              <a:ext cx="555172" cy="460907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91"/>
            <a:stretch>
              <a:fillRect/>
            </a:stretch>
          </p:blipFill>
          <p:spPr>
            <a:xfrm>
              <a:off x="7837714" y="799313"/>
              <a:ext cx="1290373" cy="460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273534" y="260272"/>
            <a:ext cx="598948" cy="598948"/>
            <a:chOff x="3944738" y="1103964"/>
            <a:chExt cx="1254524" cy="1254524"/>
          </a:xfrm>
        </p:grpSpPr>
        <p:grpSp>
          <p:nvGrpSpPr>
            <p:cNvPr id="9" name="组合 8"/>
            <p:cNvGrpSpPr/>
            <p:nvPr/>
          </p:nvGrpSpPr>
          <p:grpSpPr>
            <a:xfrm>
              <a:off x="3944738" y="1103964"/>
              <a:ext cx="1254524" cy="1254524"/>
              <a:chOff x="2494238" y="1545926"/>
              <a:chExt cx="1170130" cy="117013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494238" y="1545926"/>
                <a:ext cx="1170130" cy="117013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633023" y="1684711"/>
                <a:ext cx="892559" cy="892559"/>
              </a:xfrm>
              <a:prstGeom prst="ellipse">
                <a:avLst/>
              </a:prstGeom>
              <a:solidFill>
                <a:srgbClr val="0A4776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Freeform 116"/>
            <p:cNvSpPr>
              <a:spLocks noEditPoints="1"/>
            </p:cNvSpPr>
            <p:nvPr/>
          </p:nvSpPr>
          <p:spPr bwMode="auto">
            <a:xfrm>
              <a:off x="4349566" y="1551871"/>
              <a:ext cx="444864" cy="358709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4358" tIns="62179" rIns="124358" bIns="62179" numCol="1" anchor="t" anchorCtr="0" compatLnSpc="1"/>
            <a:lstStyle/>
            <a:p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964268" y="362324"/>
            <a:ext cx="34308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引言</a:t>
            </a:r>
            <a:endParaRPr lang="zh-CN" altLang="en-US" sz="24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510750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733924"/>
            <a:ext cx="9144000" cy="3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 Placeholder 32"/>
          <p:cNvSpPr txBox="1"/>
          <p:nvPr/>
        </p:nvSpPr>
        <p:spPr>
          <a:xfrm>
            <a:off x="623570" y="1134110"/>
            <a:ext cx="8064500" cy="7505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软件工程，尤其是分布式系统和并发系统的开发中，我们常常面对一个难题：系统看起来逻辑正确，却在某些极端或罕见情况下崩溃、死锁，甚至丢失数据。这些错误往往难以通过传统测试发现，因为它们依赖于特定的事件顺序、网络延迟或并发调度。</a:t>
            </a:r>
            <a:endParaRPr lang="zh-CN" altLang="en-US" sz="14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62610" y="1892300"/>
            <a:ext cx="8125460" cy="32073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700"/>
              </a:spcBef>
              <a:spcAft>
                <a:spcPts val="700"/>
              </a:spcAft>
            </a:pP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面对“软件危机”，工程界步形成两类应对思路：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700"/>
              </a:spcBef>
              <a:spcAft>
                <a:spcPts val="700"/>
              </a:spcAft>
            </a:pPr>
            <a:r>
              <a:rPr lang="zh-CN" altLang="en-US" b="0" i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🔹 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软件工程方法论：采用工程化手段组织与管理软件开发过程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→ 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目标是提高开发效率与团队协作能力。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spcBef>
                <a:spcPts val="700"/>
              </a:spcBef>
              <a:spcAft>
                <a:spcPts val="700"/>
              </a:spcAft>
            </a:pPr>
            <a:r>
              <a:rPr lang="zh-CN" altLang="en-US" b="0" i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🔹 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形式化方法（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Formal Methods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）：深入探究程序与系统行为的本质规律，建立严密的数学理论体系，通过推演与验证确保其正确性，并以此指导实际开发实践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→ 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目标是提升系统可靠性与可证明性。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66265" y="3640455"/>
            <a:ext cx="6326505" cy="7372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而在这其中，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是由图灵奖得主 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Leslie Lamport 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设计的一种特别适合描述并发与分布式系统的形式化语言。它以简洁、直观、实用著称，已被 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Amazon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Microsoft 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等业界巨头广泛用于关键基础设施的设计验证。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曲线连接符 19"/>
          <p:cNvCxnSpPr/>
          <p:nvPr/>
        </p:nvCxnSpPr>
        <p:spPr>
          <a:xfrm rot="10800000" flipH="1" flipV="1">
            <a:off x="561975" y="3496310"/>
            <a:ext cx="1303655" cy="513080"/>
          </a:xfrm>
          <a:prstGeom prst="curvedConnector3">
            <a:avLst>
              <a:gd name="adj1" fmla="val -18266"/>
            </a:avLst>
          </a:prstGeom>
          <a:ln w="31750" cap="rnd">
            <a:solidFill>
              <a:schemeClr val="accent1">
                <a:lumMod val="50000"/>
              </a:schemeClr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510750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733924"/>
            <a:ext cx="9144000" cy="3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 33"/>
          <p:cNvGrpSpPr/>
          <p:nvPr/>
        </p:nvGrpSpPr>
        <p:grpSpPr>
          <a:xfrm>
            <a:off x="273534" y="260272"/>
            <a:ext cx="4121594" cy="598948"/>
            <a:chOff x="273534" y="260272"/>
            <a:chExt cx="4121594" cy="598948"/>
          </a:xfrm>
        </p:grpSpPr>
        <p:grpSp>
          <p:nvGrpSpPr>
            <p:cNvPr id="35" name="组合 8"/>
            <p:cNvGrpSpPr/>
            <p:nvPr/>
          </p:nvGrpSpPr>
          <p:grpSpPr>
            <a:xfrm>
              <a:off x="273534" y="260272"/>
              <a:ext cx="598948" cy="598948"/>
              <a:chOff x="2494238" y="1545926"/>
              <a:chExt cx="1170130" cy="117013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494238" y="1545926"/>
                <a:ext cx="1170130" cy="117013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633023" y="1684711"/>
                <a:ext cx="892559" cy="892559"/>
              </a:xfrm>
              <a:prstGeom prst="ellipse">
                <a:avLst/>
              </a:prstGeom>
              <a:solidFill>
                <a:srgbClr val="0A4776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964268" y="362324"/>
              <a:ext cx="343086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0A4776"/>
                  </a:solidFill>
                  <a:latin typeface="微软雅黑" panose="020B0503020204020204" charset="-122"/>
                  <a:ea typeface="微软雅黑" panose="020B0503020204020204" charset="-122"/>
                </a:rPr>
                <a:t>概述</a:t>
              </a:r>
              <a:endPara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Freeform 111"/>
            <p:cNvSpPr>
              <a:spLocks noEditPoints="1"/>
            </p:cNvSpPr>
            <p:nvPr/>
          </p:nvSpPr>
          <p:spPr bwMode="auto">
            <a:xfrm>
              <a:off x="450733" y="475403"/>
              <a:ext cx="244548" cy="168684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15" y="50"/>
                </a:cxn>
                <a:cxn ang="0">
                  <a:pos x="15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0" y="35"/>
                </a:cxn>
                <a:cxn ang="0">
                  <a:pos x="7" y="23"/>
                </a:cxn>
                <a:cxn ang="0">
                  <a:pos x="7" y="20"/>
                </a:cxn>
                <a:cxn ang="0">
                  <a:pos x="17" y="10"/>
                </a:cxn>
                <a:cxn ang="0">
                  <a:pos x="23" y="12"/>
                </a:cxn>
                <a:cxn ang="0">
                  <a:pos x="42" y="0"/>
                </a:cxn>
                <a:cxn ang="0">
                  <a:pos x="64" y="21"/>
                </a:cxn>
                <a:cxn ang="0">
                  <a:pos x="64" y="23"/>
                </a:cxn>
                <a:cxn ang="0">
                  <a:pos x="73" y="36"/>
                </a:cxn>
                <a:cxn ang="0">
                  <a:pos x="27" y="42"/>
                </a:cxn>
                <a:cxn ang="0">
                  <a:pos x="35" y="38"/>
                </a:cxn>
                <a:cxn ang="0">
                  <a:pos x="32" y="34"/>
                </a:cxn>
                <a:cxn ang="0">
                  <a:pos x="27" y="37"/>
                </a:cxn>
                <a:cxn ang="0">
                  <a:pos x="22" y="32"/>
                </a:cxn>
                <a:cxn ang="0">
                  <a:pos x="27" y="28"/>
                </a:cxn>
                <a:cxn ang="0">
                  <a:pos x="48" y="42"/>
                </a:cxn>
                <a:cxn ang="0">
                  <a:pos x="58" y="32"/>
                </a:cxn>
                <a:cxn ang="0">
                  <a:pos x="48" y="23"/>
                </a:cxn>
                <a:cxn ang="0">
                  <a:pos x="39" y="26"/>
                </a:cxn>
                <a:cxn ang="0">
                  <a:pos x="43" y="30"/>
                </a:cxn>
                <a:cxn ang="0">
                  <a:pos x="48" y="28"/>
                </a:cxn>
                <a:cxn ang="0">
                  <a:pos x="52" y="32"/>
                </a:cxn>
                <a:cxn ang="0">
                  <a:pos x="48" y="37"/>
                </a:cxn>
                <a:cxn ang="0">
                  <a:pos x="27" y="23"/>
                </a:cxn>
                <a:cxn ang="0">
                  <a:pos x="16" y="32"/>
                </a:cxn>
                <a:cxn ang="0">
                  <a:pos x="27" y="42"/>
                </a:cxn>
              </a:cxnLst>
              <a:rect l="0" t="0" r="r" b="b"/>
              <a:pathLst>
                <a:path w="73" h="50">
                  <a:moveTo>
                    <a:pt x="73" y="36"/>
                  </a:moveTo>
                  <a:cubicBezTo>
                    <a:pt x="73" y="44"/>
                    <a:pt x="66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0"/>
                    <a:pt x="0" y="43"/>
                    <a:pt x="0" y="35"/>
                  </a:cubicBezTo>
                  <a:cubicBezTo>
                    <a:pt x="0" y="30"/>
                    <a:pt x="3" y="26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5"/>
                    <a:pt x="11" y="10"/>
                    <a:pt x="17" y="10"/>
                  </a:cubicBezTo>
                  <a:cubicBezTo>
                    <a:pt x="19" y="10"/>
                    <a:pt x="21" y="11"/>
                    <a:pt x="23" y="12"/>
                  </a:cubicBezTo>
                  <a:cubicBezTo>
                    <a:pt x="26" y="5"/>
                    <a:pt x="34" y="0"/>
                    <a:pt x="42" y="0"/>
                  </a:cubicBezTo>
                  <a:cubicBezTo>
                    <a:pt x="54" y="0"/>
                    <a:pt x="64" y="10"/>
                    <a:pt x="64" y="21"/>
                  </a:cubicBezTo>
                  <a:cubicBezTo>
                    <a:pt x="64" y="22"/>
                    <a:pt x="64" y="22"/>
                    <a:pt x="64" y="23"/>
                  </a:cubicBezTo>
                  <a:cubicBezTo>
                    <a:pt x="69" y="25"/>
                    <a:pt x="73" y="30"/>
                    <a:pt x="73" y="36"/>
                  </a:cubicBezTo>
                  <a:close/>
                  <a:moveTo>
                    <a:pt x="27" y="42"/>
                  </a:moveTo>
                  <a:cubicBezTo>
                    <a:pt x="30" y="42"/>
                    <a:pt x="33" y="41"/>
                    <a:pt x="35" y="38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5" y="37"/>
                    <a:pt x="22" y="35"/>
                    <a:pt x="22" y="32"/>
                  </a:cubicBezTo>
                  <a:cubicBezTo>
                    <a:pt x="22" y="30"/>
                    <a:pt x="25" y="28"/>
                    <a:pt x="27" y="28"/>
                  </a:cubicBezTo>
                  <a:cubicBezTo>
                    <a:pt x="35" y="28"/>
                    <a:pt x="37" y="42"/>
                    <a:pt x="48" y="42"/>
                  </a:cubicBezTo>
                  <a:cubicBezTo>
                    <a:pt x="54" y="42"/>
                    <a:pt x="58" y="38"/>
                    <a:pt x="58" y="32"/>
                  </a:cubicBezTo>
                  <a:cubicBezTo>
                    <a:pt x="58" y="26"/>
                    <a:pt x="53" y="23"/>
                    <a:pt x="48" y="23"/>
                  </a:cubicBezTo>
                  <a:cubicBezTo>
                    <a:pt x="44" y="23"/>
                    <a:pt x="42" y="24"/>
                    <a:pt x="39" y="26"/>
                  </a:cubicBezTo>
                  <a:cubicBezTo>
                    <a:pt x="40" y="28"/>
                    <a:pt x="41" y="29"/>
                    <a:pt x="43" y="30"/>
                  </a:cubicBezTo>
                  <a:cubicBezTo>
                    <a:pt x="44" y="29"/>
                    <a:pt x="46" y="28"/>
                    <a:pt x="48" y="28"/>
                  </a:cubicBezTo>
                  <a:cubicBezTo>
                    <a:pt x="50" y="28"/>
                    <a:pt x="52" y="30"/>
                    <a:pt x="52" y="32"/>
                  </a:cubicBezTo>
                  <a:cubicBezTo>
                    <a:pt x="52" y="35"/>
                    <a:pt x="50" y="37"/>
                    <a:pt x="48" y="37"/>
                  </a:cubicBezTo>
                  <a:cubicBezTo>
                    <a:pt x="40" y="37"/>
                    <a:pt x="38" y="23"/>
                    <a:pt x="27" y="23"/>
                  </a:cubicBezTo>
                  <a:cubicBezTo>
                    <a:pt x="21" y="23"/>
                    <a:pt x="16" y="26"/>
                    <a:pt x="16" y="32"/>
                  </a:cubicBezTo>
                  <a:cubicBezTo>
                    <a:pt x="16" y="38"/>
                    <a:pt x="21" y="42"/>
                    <a:pt x="27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4358" tIns="62179" rIns="124358" bIns="62179" numCol="1" anchor="t" anchorCtr="0" compatLnSpc="1"/>
            <a:lstStyle/>
            <a:p>
              <a:endParaRPr lang="en-US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5650" y="1561465"/>
            <a:ext cx="7851775" cy="283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是一种形式化规范语言，用于对并发系统和分布式系统进行精确建模和验证。它的核心目标不是生成代码，而是帮助工程师在实现之前清晰地思考、表达并验证系统的设计逻辑。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与编程语言不同，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关注的是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系统应该做什么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，而不是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。它用数学语言（主要是集合论和时序逻辑）来描述：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系统的状态（比如节点的状态、消息队列的内容），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状态之间的转换规则（比如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收到请求后，服务器进入处理状态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以及系统必须满足的安全性和活性属性（比如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不会有两个主节点同时存在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请求最终会被处理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的强大之处在于，它允许你将系统的所有可能行为建模出来，而不仅仅是你想到的几种情况。这样，你就能提前发现那些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理论上可能发生但实际很难测到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的错误。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975360"/>
            <a:ext cx="20866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Aft>
                <a:spcPct val="60000"/>
              </a:spcAft>
              <a:buFont typeface="Wingdings" panose="05000000000000000000" charset="0"/>
              <a:buChar char="n"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TLA+</a:t>
            </a:r>
            <a:endParaRPr lang="en-US" alt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Text Placeholder 33"/>
          <p:cNvSpPr txBox="1"/>
          <p:nvPr/>
        </p:nvSpPr>
        <p:spPr>
          <a:xfrm>
            <a:off x="1865401" y="566212"/>
            <a:ext cx="4085161" cy="2065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en-US" altLang="zh-CN" sz="16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TLA+ </a:t>
            </a:r>
            <a:r>
              <a:rPr lang="zh-CN" altLang="en-US" sz="16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是什么？</a:t>
            </a:r>
            <a:endParaRPr lang="zh-CN" altLang="en-US" sz="16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494875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 33"/>
          <p:cNvGrpSpPr/>
          <p:nvPr/>
        </p:nvGrpSpPr>
        <p:grpSpPr>
          <a:xfrm>
            <a:off x="273534" y="260272"/>
            <a:ext cx="4121594" cy="598948"/>
            <a:chOff x="273534" y="260272"/>
            <a:chExt cx="4121594" cy="598948"/>
          </a:xfrm>
        </p:grpSpPr>
        <p:grpSp>
          <p:nvGrpSpPr>
            <p:cNvPr id="35" name="组合 8"/>
            <p:cNvGrpSpPr/>
            <p:nvPr/>
          </p:nvGrpSpPr>
          <p:grpSpPr>
            <a:xfrm>
              <a:off x="273534" y="260272"/>
              <a:ext cx="598948" cy="598948"/>
              <a:chOff x="2494238" y="1545926"/>
              <a:chExt cx="1170130" cy="117013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494238" y="1545926"/>
                <a:ext cx="1170130" cy="117013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633023" y="1684711"/>
                <a:ext cx="892559" cy="892559"/>
              </a:xfrm>
              <a:prstGeom prst="ellipse">
                <a:avLst/>
              </a:prstGeom>
              <a:solidFill>
                <a:srgbClr val="0A4776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964268" y="362324"/>
              <a:ext cx="343086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0A4776"/>
                  </a:solidFill>
                  <a:latin typeface="微软雅黑" panose="020B0503020204020204" charset="-122"/>
                  <a:ea typeface="微软雅黑" panose="020B0503020204020204" charset="-122"/>
                </a:rPr>
                <a:t>概述</a:t>
              </a:r>
              <a:endPara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Freeform 111"/>
            <p:cNvSpPr>
              <a:spLocks noEditPoints="1"/>
            </p:cNvSpPr>
            <p:nvPr/>
          </p:nvSpPr>
          <p:spPr bwMode="auto">
            <a:xfrm>
              <a:off x="450733" y="475403"/>
              <a:ext cx="244548" cy="168684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15" y="50"/>
                </a:cxn>
                <a:cxn ang="0">
                  <a:pos x="15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0" y="35"/>
                </a:cxn>
                <a:cxn ang="0">
                  <a:pos x="7" y="23"/>
                </a:cxn>
                <a:cxn ang="0">
                  <a:pos x="7" y="20"/>
                </a:cxn>
                <a:cxn ang="0">
                  <a:pos x="17" y="10"/>
                </a:cxn>
                <a:cxn ang="0">
                  <a:pos x="23" y="12"/>
                </a:cxn>
                <a:cxn ang="0">
                  <a:pos x="42" y="0"/>
                </a:cxn>
                <a:cxn ang="0">
                  <a:pos x="64" y="21"/>
                </a:cxn>
                <a:cxn ang="0">
                  <a:pos x="64" y="23"/>
                </a:cxn>
                <a:cxn ang="0">
                  <a:pos x="73" y="36"/>
                </a:cxn>
                <a:cxn ang="0">
                  <a:pos x="27" y="42"/>
                </a:cxn>
                <a:cxn ang="0">
                  <a:pos x="35" y="38"/>
                </a:cxn>
                <a:cxn ang="0">
                  <a:pos x="32" y="34"/>
                </a:cxn>
                <a:cxn ang="0">
                  <a:pos x="27" y="37"/>
                </a:cxn>
                <a:cxn ang="0">
                  <a:pos x="22" y="32"/>
                </a:cxn>
                <a:cxn ang="0">
                  <a:pos x="27" y="28"/>
                </a:cxn>
                <a:cxn ang="0">
                  <a:pos x="48" y="42"/>
                </a:cxn>
                <a:cxn ang="0">
                  <a:pos x="58" y="32"/>
                </a:cxn>
                <a:cxn ang="0">
                  <a:pos x="48" y="23"/>
                </a:cxn>
                <a:cxn ang="0">
                  <a:pos x="39" y="26"/>
                </a:cxn>
                <a:cxn ang="0">
                  <a:pos x="43" y="30"/>
                </a:cxn>
                <a:cxn ang="0">
                  <a:pos x="48" y="28"/>
                </a:cxn>
                <a:cxn ang="0">
                  <a:pos x="52" y="32"/>
                </a:cxn>
                <a:cxn ang="0">
                  <a:pos x="48" y="37"/>
                </a:cxn>
                <a:cxn ang="0">
                  <a:pos x="27" y="23"/>
                </a:cxn>
                <a:cxn ang="0">
                  <a:pos x="16" y="32"/>
                </a:cxn>
                <a:cxn ang="0">
                  <a:pos x="27" y="42"/>
                </a:cxn>
              </a:cxnLst>
              <a:rect l="0" t="0" r="r" b="b"/>
              <a:pathLst>
                <a:path w="73" h="50">
                  <a:moveTo>
                    <a:pt x="73" y="36"/>
                  </a:moveTo>
                  <a:cubicBezTo>
                    <a:pt x="73" y="44"/>
                    <a:pt x="66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0"/>
                    <a:pt x="0" y="43"/>
                    <a:pt x="0" y="35"/>
                  </a:cubicBezTo>
                  <a:cubicBezTo>
                    <a:pt x="0" y="30"/>
                    <a:pt x="3" y="26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5"/>
                    <a:pt x="11" y="10"/>
                    <a:pt x="17" y="10"/>
                  </a:cubicBezTo>
                  <a:cubicBezTo>
                    <a:pt x="19" y="10"/>
                    <a:pt x="21" y="11"/>
                    <a:pt x="23" y="12"/>
                  </a:cubicBezTo>
                  <a:cubicBezTo>
                    <a:pt x="26" y="5"/>
                    <a:pt x="34" y="0"/>
                    <a:pt x="42" y="0"/>
                  </a:cubicBezTo>
                  <a:cubicBezTo>
                    <a:pt x="54" y="0"/>
                    <a:pt x="64" y="10"/>
                    <a:pt x="64" y="21"/>
                  </a:cubicBezTo>
                  <a:cubicBezTo>
                    <a:pt x="64" y="22"/>
                    <a:pt x="64" y="22"/>
                    <a:pt x="64" y="23"/>
                  </a:cubicBezTo>
                  <a:cubicBezTo>
                    <a:pt x="69" y="25"/>
                    <a:pt x="73" y="30"/>
                    <a:pt x="73" y="36"/>
                  </a:cubicBezTo>
                  <a:close/>
                  <a:moveTo>
                    <a:pt x="27" y="42"/>
                  </a:moveTo>
                  <a:cubicBezTo>
                    <a:pt x="30" y="42"/>
                    <a:pt x="33" y="41"/>
                    <a:pt x="35" y="38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5" y="37"/>
                    <a:pt x="22" y="35"/>
                    <a:pt x="22" y="32"/>
                  </a:cubicBezTo>
                  <a:cubicBezTo>
                    <a:pt x="22" y="30"/>
                    <a:pt x="25" y="28"/>
                    <a:pt x="27" y="28"/>
                  </a:cubicBezTo>
                  <a:cubicBezTo>
                    <a:pt x="35" y="28"/>
                    <a:pt x="37" y="42"/>
                    <a:pt x="48" y="42"/>
                  </a:cubicBezTo>
                  <a:cubicBezTo>
                    <a:pt x="54" y="42"/>
                    <a:pt x="58" y="38"/>
                    <a:pt x="58" y="32"/>
                  </a:cubicBezTo>
                  <a:cubicBezTo>
                    <a:pt x="58" y="26"/>
                    <a:pt x="53" y="23"/>
                    <a:pt x="48" y="23"/>
                  </a:cubicBezTo>
                  <a:cubicBezTo>
                    <a:pt x="44" y="23"/>
                    <a:pt x="42" y="24"/>
                    <a:pt x="39" y="26"/>
                  </a:cubicBezTo>
                  <a:cubicBezTo>
                    <a:pt x="40" y="28"/>
                    <a:pt x="41" y="29"/>
                    <a:pt x="43" y="30"/>
                  </a:cubicBezTo>
                  <a:cubicBezTo>
                    <a:pt x="44" y="29"/>
                    <a:pt x="46" y="28"/>
                    <a:pt x="48" y="28"/>
                  </a:cubicBezTo>
                  <a:cubicBezTo>
                    <a:pt x="50" y="28"/>
                    <a:pt x="52" y="30"/>
                    <a:pt x="52" y="32"/>
                  </a:cubicBezTo>
                  <a:cubicBezTo>
                    <a:pt x="52" y="35"/>
                    <a:pt x="50" y="37"/>
                    <a:pt x="48" y="37"/>
                  </a:cubicBezTo>
                  <a:cubicBezTo>
                    <a:pt x="40" y="37"/>
                    <a:pt x="38" y="23"/>
                    <a:pt x="27" y="23"/>
                  </a:cubicBezTo>
                  <a:cubicBezTo>
                    <a:pt x="21" y="23"/>
                    <a:pt x="16" y="26"/>
                    <a:pt x="16" y="32"/>
                  </a:cubicBezTo>
                  <a:cubicBezTo>
                    <a:pt x="16" y="38"/>
                    <a:pt x="21" y="42"/>
                    <a:pt x="27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4358" tIns="62179" rIns="124358" bIns="62179" numCol="1" anchor="t" anchorCtr="0" compatLnSpc="1"/>
            <a:lstStyle/>
            <a:p>
              <a:endParaRPr lang="en-US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3125" y="1459230"/>
            <a:ext cx="7481570" cy="24345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建模（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Specification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语言写出系统的初始状态、状态转移规则（称为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动作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）以及需要验证的属性（如不变式、最终性条件）。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模型检查（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 Checking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）：使用官方工具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TLC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Model Checker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对模型进行有限状态空间的穷举搜索。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TLC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会自动模拟所有可能的执行路径，并检查是否违反了你定义的属性。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验证与迭代：如果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TLC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发现反例（即存在违反属性的执行路径），它会输出详细的错误轨迹，帮助你定位设计缺陷；你可以据此修改模型，反复验证，直到系统行为符合预期。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425" y="1049338"/>
            <a:ext cx="5080000" cy="30670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的使用流程通常分为三步：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1865401" y="566212"/>
            <a:ext cx="4085161" cy="2065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en-US" altLang="zh-CN" sz="16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TLA+  </a:t>
            </a:r>
            <a:r>
              <a:rPr lang="zh-CN" altLang="en-US" sz="16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的工作方式</a:t>
            </a:r>
            <a:endParaRPr lang="zh-CN" altLang="en-US" sz="16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494875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 33"/>
          <p:cNvGrpSpPr/>
          <p:nvPr/>
        </p:nvGrpSpPr>
        <p:grpSpPr>
          <a:xfrm>
            <a:off x="273534" y="260272"/>
            <a:ext cx="4121594" cy="598948"/>
            <a:chOff x="273534" y="260272"/>
            <a:chExt cx="4121594" cy="598948"/>
          </a:xfrm>
        </p:grpSpPr>
        <p:grpSp>
          <p:nvGrpSpPr>
            <p:cNvPr id="35" name="组合 8"/>
            <p:cNvGrpSpPr/>
            <p:nvPr/>
          </p:nvGrpSpPr>
          <p:grpSpPr>
            <a:xfrm>
              <a:off x="273534" y="260272"/>
              <a:ext cx="598948" cy="598948"/>
              <a:chOff x="2494238" y="1545926"/>
              <a:chExt cx="1170130" cy="117013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494238" y="1545926"/>
                <a:ext cx="1170130" cy="117013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633023" y="1684711"/>
                <a:ext cx="892559" cy="892559"/>
              </a:xfrm>
              <a:prstGeom prst="ellipse">
                <a:avLst/>
              </a:prstGeom>
              <a:solidFill>
                <a:srgbClr val="0A4776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964268" y="362324"/>
              <a:ext cx="343086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0A4776"/>
                  </a:solidFill>
                  <a:latin typeface="微软雅黑" panose="020B0503020204020204" charset="-122"/>
                  <a:ea typeface="微软雅黑" panose="020B0503020204020204" charset="-122"/>
                </a:rPr>
                <a:t>概述</a:t>
              </a:r>
              <a:endPara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Freeform 111"/>
            <p:cNvSpPr>
              <a:spLocks noEditPoints="1"/>
            </p:cNvSpPr>
            <p:nvPr/>
          </p:nvSpPr>
          <p:spPr bwMode="auto">
            <a:xfrm>
              <a:off x="450733" y="475403"/>
              <a:ext cx="244548" cy="168684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15" y="50"/>
                </a:cxn>
                <a:cxn ang="0">
                  <a:pos x="15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0" y="35"/>
                </a:cxn>
                <a:cxn ang="0">
                  <a:pos x="7" y="23"/>
                </a:cxn>
                <a:cxn ang="0">
                  <a:pos x="7" y="20"/>
                </a:cxn>
                <a:cxn ang="0">
                  <a:pos x="17" y="10"/>
                </a:cxn>
                <a:cxn ang="0">
                  <a:pos x="23" y="12"/>
                </a:cxn>
                <a:cxn ang="0">
                  <a:pos x="42" y="0"/>
                </a:cxn>
                <a:cxn ang="0">
                  <a:pos x="64" y="21"/>
                </a:cxn>
                <a:cxn ang="0">
                  <a:pos x="64" y="23"/>
                </a:cxn>
                <a:cxn ang="0">
                  <a:pos x="73" y="36"/>
                </a:cxn>
                <a:cxn ang="0">
                  <a:pos x="27" y="42"/>
                </a:cxn>
                <a:cxn ang="0">
                  <a:pos x="35" y="38"/>
                </a:cxn>
                <a:cxn ang="0">
                  <a:pos x="32" y="34"/>
                </a:cxn>
                <a:cxn ang="0">
                  <a:pos x="27" y="37"/>
                </a:cxn>
                <a:cxn ang="0">
                  <a:pos x="22" y="32"/>
                </a:cxn>
                <a:cxn ang="0">
                  <a:pos x="27" y="28"/>
                </a:cxn>
                <a:cxn ang="0">
                  <a:pos x="48" y="42"/>
                </a:cxn>
                <a:cxn ang="0">
                  <a:pos x="58" y="32"/>
                </a:cxn>
                <a:cxn ang="0">
                  <a:pos x="48" y="23"/>
                </a:cxn>
                <a:cxn ang="0">
                  <a:pos x="39" y="26"/>
                </a:cxn>
                <a:cxn ang="0">
                  <a:pos x="43" y="30"/>
                </a:cxn>
                <a:cxn ang="0">
                  <a:pos x="48" y="28"/>
                </a:cxn>
                <a:cxn ang="0">
                  <a:pos x="52" y="32"/>
                </a:cxn>
                <a:cxn ang="0">
                  <a:pos x="48" y="37"/>
                </a:cxn>
                <a:cxn ang="0">
                  <a:pos x="27" y="23"/>
                </a:cxn>
                <a:cxn ang="0">
                  <a:pos x="16" y="32"/>
                </a:cxn>
                <a:cxn ang="0">
                  <a:pos x="27" y="42"/>
                </a:cxn>
              </a:cxnLst>
              <a:rect l="0" t="0" r="r" b="b"/>
              <a:pathLst>
                <a:path w="73" h="50">
                  <a:moveTo>
                    <a:pt x="73" y="36"/>
                  </a:moveTo>
                  <a:cubicBezTo>
                    <a:pt x="73" y="44"/>
                    <a:pt x="66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0"/>
                    <a:pt x="0" y="43"/>
                    <a:pt x="0" y="35"/>
                  </a:cubicBezTo>
                  <a:cubicBezTo>
                    <a:pt x="0" y="30"/>
                    <a:pt x="3" y="26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5"/>
                    <a:pt x="11" y="10"/>
                    <a:pt x="17" y="10"/>
                  </a:cubicBezTo>
                  <a:cubicBezTo>
                    <a:pt x="19" y="10"/>
                    <a:pt x="21" y="11"/>
                    <a:pt x="23" y="12"/>
                  </a:cubicBezTo>
                  <a:cubicBezTo>
                    <a:pt x="26" y="5"/>
                    <a:pt x="34" y="0"/>
                    <a:pt x="42" y="0"/>
                  </a:cubicBezTo>
                  <a:cubicBezTo>
                    <a:pt x="54" y="0"/>
                    <a:pt x="64" y="10"/>
                    <a:pt x="64" y="21"/>
                  </a:cubicBezTo>
                  <a:cubicBezTo>
                    <a:pt x="64" y="22"/>
                    <a:pt x="64" y="22"/>
                    <a:pt x="64" y="23"/>
                  </a:cubicBezTo>
                  <a:cubicBezTo>
                    <a:pt x="69" y="25"/>
                    <a:pt x="73" y="30"/>
                    <a:pt x="73" y="36"/>
                  </a:cubicBezTo>
                  <a:close/>
                  <a:moveTo>
                    <a:pt x="27" y="42"/>
                  </a:moveTo>
                  <a:cubicBezTo>
                    <a:pt x="30" y="42"/>
                    <a:pt x="33" y="41"/>
                    <a:pt x="35" y="38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5" y="37"/>
                    <a:pt x="22" y="35"/>
                    <a:pt x="22" y="32"/>
                  </a:cubicBezTo>
                  <a:cubicBezTo>
                    <a:pt x="22" y="30"/>
                    <a:pt x="25" y="28"/>
                    <a:pt x="27" y="28"/>
                  </a:cubicBezTo>
                  <a:cubicBezTo>
                    <a:pt x="35" y="28"/>
                    <a:pt x="37" y="42"/>
                    <a:pt x="48" y="42"/>
                  </a:cubicBezTo>
                  <a:cubicBezTo>
                    <a:pt x="54" y="42"/>
                    <a:pt x="58" y="38"/>
                    <a:pt x="58" y="32"/>
                  </a:cubicBezTo>
                  <a:cubicBezTo>
                    <a:pt x="58" y="26"/>
                    <a:pt x="53" y="23"/>
                    <a:pt x="48" y="23"/>
                  </a:cubicBezTo>
                  <a:cubicBezTo>
                    <a:pt x="44" y="23"/>
                    <a:pt x="42" y="24"/>
                    <a:pt x="39" y="26"/>
                  </a:cubicBezTo>
                  <a:cubicBezTo>
                    <a:pt x="40" y="28"/>
                    <a:pt x="41" y="29"/>
                    <a:pt x="43" y="30"/>
                  </a:cubicBezTo>
                  <a:cubicBezTo>
                    <a:pt x="44" y="29"/>
                    <a:pt x="46" y="28"/>
                    <a:pt x="48" y="28"/>
                  </a:cubicBezTo>
                  <a:cubicBezTo>
                    <a:pt x="50" y="28"/>
                    <a:pt x="52" y="30"/>
                    <a:pt x="52" y="32"/>
                  </a:cubicBezTo>
                  <a:cubicBezTo>
                    <a:pt x="52" y="35"/>
                    <a:pt x="50" y="37"/>
                    <a:pt x="48" y="37"/>
                  </a:cubicBezTo>
                  <a:cubicBezTo>
                    <a:pt x="40" y="37"/>
                    <a:pt x="38" y="23"/>
                    <a:pt x="27" y="23"/>
                  </a:cubicBezTo>
                  <a:cubicBezTo>
                    <a:pt x="21" y="23"/>
                    <a:pt x="16" y="26"/>
                    <a:pt x="16" y="32"/>
                  </a:cubicBezTo>
                  <a:cubicBezTo>
                    <a:pt x="16" y="38"/>
                    <a:pt x="21" y="42"/>
                    <a:pt x="27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4358" tIns="62179" rIns="124358" bIns="62179" numCol="1" anchor="t" anchorCtr="0" compatLnSpc="1"/>
            <a:lstStyle/>
            <a:p>
              <a:endParaRPr lang="en-US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2490" y="1423670"/>
            <a:ext cx="7579360" cy="2254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清晰地思考，比快速地编码更重要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强迫你用精确的语言定义系统的每一步行为，避免模糊的自然语言描述带来的歧义。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10000"/>
              </a:lnSpc>
              <a:buFont typeface="Wingdings" panose="05000000000000000000" charset="0"/>
              <a:buNone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错误往往藏在你没想到的交互中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：并发和分布式系统的问题通常不是单个模块的错误，而是多个组件在特定时序下的交互问题。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能系统性地探索这些交互。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10000"/>
              </a:lnSpc>
              <a:buFont typeface="Wingdings" panose="05000000000000000000" charset="0"/>
              <a:buNone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验证设计，而不是调试实现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：与其花几周时间在生产环境中追踪一个偶发的死锁，不如花几天时间用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TLA+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在设计阶段就排除这类问题。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/>
              <a:buNone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425" y="1049338"/>
            <a:ext cx="5080000" cy="30670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TLA+ 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的设计哲学可以概括为三句话：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1865401" y="566212"/>
            <a:ext cx="4085161" cy="20659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en-US" altLang="zh-CN" sz="16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TLA+ </a:t>
            </a:r>
            <a:r>
              <a:rPr lang="zh-CN" altLang="en-US" sz="16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的核心理念</a:t>
            </a:r>
            <a:endParaRPr lang="zh-CN" altLang="en-US" sz="16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494875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 33"/>
          <p:cNvGrpSpPr/>
          <p:nvPr/>
        </p:nvGrpSpPr>
        <p:grpSpPr>
          <a:xfrm>
            <a:off x="273534" y="260272"/>
            <a:ext cx="4121594" cy="598948"/>
            <a:chOff x="273534" y="260272"/>
            <a:chExt cx="4121594" cy="598948"/>
          </a:xfrm>
        </p:grpSpPr>
        <p:grpSp>
          <p:nvGrpSpPr>
            <p:cNvPr id="35" name="组合 8"/>
            <p:cNvGrpSpPr/>
            <p:nvPr/>
          </p:nvGrpSpPr>
          <p:grpSpPr>
            <a:xfrm>
              <a:off x="273534" y="260272"/>
              <a:ext cx="598948" cy="598948"/>
              <a:chOff x="2494238" y="1545926"/>
              <a:chExt cx="1170130" cy="117013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494238" y="1545926"/>
                <a:ext cx="1170130" cy="117013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633023" y="1684711"/>
                <a:ext cx="892559" cy="892559"/>
              </a:xfrm>
              <a:prstGeom prst="ellipse">
                <a:avLst/>
              </a:prstGeom>
              <a:solidFill>
                <a:srgbClr val="0A4776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964268" y="362324"/>
              <a:ext cx="343086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0A4776"/>
                  </a:solidFill>
                  <a:latin typeface="微软雅黑" panose="020B0503020204020204" charset="-122"/>
                  <a:ea typeface="微软雅黑" panose="020B0503020204020204" charset="-122"/>
                </a:rPr>
                <a:t>案例：两阶段</a:t>
              </a:r>
              <a:r>
                <a:rPr lang="zh-CN" altLang="en-US" sz="2400" b="1" dirty="0">
                  <a:solidFill>
                    <a:srgbClr val="0A4776"/>
                  </a:solidFill>
                  <a:latin typeface="微软雅黑" panose="020B0503020204020204" charset="-122"/>
                  <a:ea typeface="微软雅黑" panose="020B0503020204020204" charset="-122"/>
                </a:rPr>
                <a:t>提交</a:t>
              </a:r>
              <a:endPara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Freeform 111"/>
            <p:cNvSpPr>
              <a:spLocks noEditPoints="1"/>
            </p:cNvSpPr>
            <p:nvPr/>
          </p:nvSpPr>
          <p:spPr bwMode="auto">
            <a:xfrm>
              <a:off x="450733" y="475403"/>
              <a:ext cx="244548" cy="168684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15" y="50"/>
                </a:cxn>
                <a:cxn ang="0">
                  <a:pos x="15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0" y="35"/>
                </a:cxn>
                <a:cxn ang="0">
                  <a:pos x="7" y="23"/>
                </a:cxn>
                <a:cxn ang="0">
                  <a:pos x="7" y="20"/>
                </a:cxn>
                <a:cxn ang="0">
                  <a:pos x="17" y="10"/>
                </a:cxn>
                <a:cxn ang="0">
                  <a:pos x="23" y="12"/>
                </a:cxn>
                <a:cxn ang="0">
                  <a:pos x="42" y="0"/>
                </a:cxn>
                <a:cxn ang="0">
                  <a:pos x="64" y="21"/>
                </a:cxn>
                <a:cxn ang="0">
                  <a:pos x="64" y="23"/>
                </a:cxn>
                <a:cxn ang="0">
                  <a:pos x="73" y="36"/>
                </a:cxn>
                <a:cxn ang="0">
                  <a:pos x="27" y="42"/>
                </a:cxn>
                <a:cxn ang="0">
                  <a:pos x="35" y="38"/>
                </a:cxn>
                <a:cxn ang="0">
                  <a:pos x="32" y="34"/>
                </a:cxn>
                <a:cxn ang="0">
                  <a:pos x="27" y="37"/>
                </a:cxn>
                <a:cxn ang="0">
                  <a:pos x="22" y="32"/>
                </a:cxn>
                <a:cxn ang="0">
                  <a:pos x="27" y="28"/>
                </a:cxn>
                <a:cxn ang="0">
                  <a:pos x="48" y="42"/>
                </a:cxn>
                <a:cxn ang="0">
                  <a:pos x="58" y="32"/>
                </a:cxn>
                <a:cxn ang="0">
                  <a:pos x="48" y="23"/>
                </a:cxn>
                <a:cxn ang="0">
                  <a:pos x="39" y="26"/>
                </a:cxn>
                <a:cxn ang="0">
                  <a:pos x="43" y="30"/>
                </a:cxn>
                <a:cxn ang="0">
                  <a:pos x="48" y="28"/>
                </a:cxn>
                <a:cxn ang="0">
                  <a:pos x="52" y="32"/>
                </a:cxn>
                <a:cxn ang="0">
                  <a:pos x="48" y="37"/>
                </a:cxn>
                <a:cxn ang="0">
                  <a:pos x="27" y="23"/>
                </a:cxn>
                <a:cxn ang="0">
                  <a:pos x="16" y="32"/>
                </a:cxn>
                <a:cxn ang="0">
                  <a:pos x="27" y="42"/>
                </a:cxn>
              </a:cxnLst>
              <a:rect l="0" t="0" r="r" b="b"/>
              <a:pathLst>
                <a:path w="73" h="50">
                  <a:moveTo>
                    <a:pt x="73" y="36"/>
                  </a:moveTo>
                  <a:cubicBezTo>
                    <a:pt x="73" y="44"/>
                    <a:pt x="66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0"/>
                    <a:pt x="0" y="43"/>
                    <a:pt x="0" y="35"/>
                  </a:cubicBezTo>
                  <a:cubicBezTo>
                    <a:pt x="0" y="30"/>
                    <a:pt x="3" y="26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5"/>
                    <a:pt x="11" y="10"/>
                    <a:pt x="17" y="10"/>
                  </a:cubicBezTo>
                  <a:cubicBezTo>
                    <a:pt x="19" y="10"/>
                    <a:pt x="21" y="11"/>
                    <a:pt x="23" y="12"/>
                  </a:cubicBezTo>
                  <a:cubicBezTo>
                    <a:pt x="26" y="5"/>
                    <a:pt x="34" y="0"/>
                    <a:pt x="42" y="0"/>
                  </a:cubicBezTo>
                  <a:cubicBezTo>
                    <a:pt x="54" y="0"/>
                    <a:pt x="64" y="10"/>
                    <a:pt x="64" y="21"/>
                  </a:cubicBezTo>
                  <a:cubicBezTo>
                    <a:pt x="64" y="22"/>
                    <a:pt x="64" y="22"/>
                    <a:pt x="64" y="23"/>
                  </a:cubicBezTo>
                  <a:cubicBezTo>
                    <a:pt x="69" y="25"/>
                    <a:pt x="73" y="30"/>
                    <a:pt x="73" y="36"/>
                  </a:cubicBezTo>
                  <a:close/>
                  <a:moveTo>
                    <a:pt x="27" y="42"/>
                  </a:moveTo>
                  <a:cubicBezTo>
                    <a:pt x="30" y="42"/>
                    <a:pt x="33" y="41"/>
                    <a:pt x="35" y="38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5" y="37"/>
                    <a:pt x="22" y="35"/>
                    <a:pt x="22" y="32"/>
                  </a:cubicBezTo>
                  <a:cubicBezTo>
                    <a:pt x="22" y="30"/>
                    <a:pt x="25" y="28"/>
                    <a:pt x="27" y="28"/>
                  </a:cubicBezTo>
                  <a:cubicBezTo>
                    <a:pt x="35" y="28"/>
                    <a:pt x="37" y="42"/>
                    <a:pt x="48" y="42"/>
                  </a:cubicBezTo>
                  <a:cubicBezTo>
                    <a:pt x="54" y="42"/>
                    <a:pt x="58" y="38"/>
                    <a:pt x="58" y="32"/>
                  </a:cubicBezTo>
                  <a:cubicBezTo>
                    <a:pt x="58" y="26"/>
                    <a:pt x="53" y="23"/>
                    <a:pt x="48" y="23"/>
                  </a:cubicBezTo>
                  <a:cubicBezTo>
                    <a:pt x="44" y="23"/>
                    <a:pt x="42" y="24"/>
                    <a:pt x="39" y="26"/>
                  </a:cubicBezTo>
                  <a:cubicBezTo>
                    <a:pt x="40" y="28"/>
                    <a:pt x="41" y="29"/>
                    <a:pt x="43" y="30"/>
                  </a:cubicBezTo>
                  <a:cubicBezTo>
                    <a:pt x="44" y="29"/>
                    <a:pt x="46" y="28"/>
                    <a:pt x="48" y="28"/>
                  </a:cubicBezTo>
                  <a:cubicBezTo>
                    <a:pt x="50" y="28"/>
                    <a:pt x="52" y="30"/>
                    <a:pt x="52" y="32"/>
                  </a:cubicBezTo>
                  <a:cubicBezTo>
                    <a:pt x="52" y="35"/>
                    <a:pt x="50" y="37"/>
                    <a:pt x="48" y="37"/>
                  </a:cubicBezTo>
                  <a:cubicBezTo>
                    <a:pt x="40" y="37"/>
                    <a:pt x="38" y="23"/>
                    <a:pt x="27" y="23"/>
                  </a:cubicBezTo>
                  <a:cubicBezTo>
                    <a:pt x="21" y="23"/>
                    <a:pt x="16" y="26"/>
                    <a:pt x="16" y="32"/>
                  </a:cubicBezTo>
                  <a:cubicBezTo>
                    <a:pt x="16" y="38"/>
                    <a:pt x="21" y="42"/>
                    <a:pt x="27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4358" tIns="62179" rIns="124358" bIns="62179" numCol="1" anchor="t" anchorCtr="0" compatLnSpc="1"/>
            <a:lstStyle/>
            <a:p>
              <a:endParaRPr lang="en-US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2490" y="1423670"/>
            <a:ext cx="7579360" cy="810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20204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想象一个团队投票做决定：队长（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TM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）要组织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个队员（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）一起执行任务，要么所有人都执行，要么所有人都放弃，但队员可能：突然请假（故障）、回复太慢（网络延迟）、临时反悔（拒绝），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那么如何确保不会出现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"2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人执行，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人放弃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的混乱情况？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425" y="1049338"/>
            <a:ext cx="5080000" cy="30670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描述：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1390" y="2541270"/>
            <a:ext cx="7579360" cy="616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20204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模型检查器会穷举所有可能的执行路径和系统状态，而在两阶段提交协议中，所有资源管理器（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）最终必然处于一致状态（要么全部提交，要么全部中止），因此可以通过定义核心不变式（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TCConsistent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：禁止同时存在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已提交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已中止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）来验证系统行为，当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TLC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个唯一状态的检查且未发现违反该不变式的路径时，即可数学证明该协议在任何故障场景下都能保证事务原子性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325" y="2234248"/>
            <a:ext cx="5080000" cy="30670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思路：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1390" y="4077970"/>
            <a:ext cx="7579360" cy="4025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TLA+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语言对问题进行抽象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-&gt;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新建并配置模型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-&gt;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5325" y="3770948"/>
            <a:ext cx="5080000" cy="30670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过程：</a:t>
            </a:r>
            <a:endParaRPr lang="zh-CN" altLang="en-US" b="0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73534" y="260272"/>
            <a:ext cx="598948" cy="598948"/>
            <a:chOff x="2494238" y="1545926"/>
            <a:chExt cx="1170130" cy="1170130"/>
          </a:xfrm>
        </p:grpSpPr>
        <p:sp>
          <p:nvSpPr>
            <p:cNvPr id="10" name="椭圆 9"/>
            <p:cNvSpPr/>
            <p:nvPr/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0A4776"/>
            </a:solidFill>
            <a:ln>
              <a:noFill/>
            </a:ln>
            <a:effectLst>
              <a:innerShdw blurRad="63500" dist="50800" dir="189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964268" y="362324"/>
            <a:ext cx="34308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lang="zh-CN" altLang="en-US" sz="24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510750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733924"/>
            <a:ext cx="9144000" cy="3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71"/>
          <p:cNvSpPr>
            <a:spLocks noEditPoints="1"/>
          </p:cNvSpPr>
          <p:nvPr/>
        </p:nvSpPr>
        <p:spPr bwMode="auto">
          <a:xfrm>
            <a:off x="464420" y="458013"/>
            <a:ext cx="217173" cy="203464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4358" tIns="62179" rIns="124358" bIns="62179" numCol="1" anchor="t" anchorCtr="0" compatLnSpc="1"/>
          <a:lstStyle/>
          <a:p>
            <a:endParaRPr 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4838065" y="822960"/>
            <a:ext cx="3946525" cy="784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状态定义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VARIABLES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个核心状态变量（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状态、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状态、已准备集合、消息队列）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TPTypeOK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：类型不变式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系统必须满足的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基本规则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（如：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状态只能是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种之一，不能出现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"unknown"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832350" y="2741930"/>
            <a:ext cx="3375025" cy="372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初始状态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TPInit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：所有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RM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初始为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"working"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TM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初始为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"init"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32350" y="3363595"/>
            <a:ext cx="3952240" cy="772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3. RM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行为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RMPrepare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RM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"working"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"prepared"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，必须发送消息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UNCHANGED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：关键约束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en-US" sz="800"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此操作不能改变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TM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状态）</a:t>
            </a:r>
            <a:endParaRPr lang="zh-CN" altLang="en-US" sz="8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RMChooseToAbort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RM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直接中止（模拟故障）</a:t>
            </a:r>
            <a:endParaRPr lang="zh-CN" altLang="en-US" sz="8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64185" y="921385"/>
            <a:ext cx="4198620" cy="3430270"/>
            <a:chOff x="731" y="1451"/>
            <a:chExt cx="6612" cy="5402"/>
          </a:xfrm>
        </p:grpSpPr>
        <p:pic>
          <p:nvPicPr>
            <p:cNvPr id="53" name="图片 52" descr="7900bc4862ad5ac64eddb7ee754bd7e2"/>
            <p:cNvPicPr>
              <a:picLocks noChangeAspect="1"/>
            </p:cNvPicPr>
            <p:nvPr/>
          </p:nvPicPr>
          <p:blipFill>
            <a:blip r:embed="rId5"/>
            <a:srcRect t="2161" b="68043"/>
            <a:stretch>
              <a:fillRect/>
            </a:stretch>
          </p:blipFill>
          <p:spPr>
            <a:xfrm>
              <a:off x="731" y="1451"/>
              <a:ext cx="6612" cy="3815"/>
            </a:xfrm>
            <a:prstGeom prst="rect">
              <a:avLst/>
            </a:prstGeom>
          </p:spPr>
        </p:pic>
        <p:pic>
          <p:nvPicPr>
            <p:cNvPr id="54" name="图片 53" descr="7900bc4862ad5ac64eddb7ee754bd7e2"/>
            <p:cNvPicPr>
              <a:picLocks noChangeAspect="1"/>
            </p:cNvPicPr>
            <p:nvPr/>
          </p:nvPicPr>
          <p:blipFill>
            <a:blip r:embed="rId5"/>
            <a:srcRect t="54087" b="33521"/>
            <a:stretch>
              <a:fillRect/>
            </a:stretch>
          </p:blipFill>
          <p:spPr>
            <a:xfrm>
              <a:off x="731" y="5266"/>
              <a:ext cx="6612" cy="1587"/>
            </a:xfrm>
            <a:prstGeom prst="rect">
              <a:avLst/>
            </a:prstGeom>
          </p:spPr>
        </p:pic>
      </p:grpSp>
      <p:cxnSp>
        <p:nvCxnSpPr>
          <p:cNvPr id="46" name="直接箭头连接符 45"/>
          <p:cNvCxnSpPr>
            <a:endCxn id="45" idx="1"/>
          </p:cNvCxnSpPr>
          <p:nvPr/>
        </p:nvCxnSpPr>
        <p:spPr>
          <a:xfrm>
            <a:off x="4213225" y="1213485"/>
            <a:ext cx="624840" cy="190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47" idx="1"/>
          </p:cNvCxnSpPr>
          <p:nvPr/>
        </p:nvCxnSpPr>
        <p:spPr>
          <a:xfrm flipV="1">
            <a:off x="2694305" y="2928620"/>
            <a:ext cx="2138045" cy="63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右中括号 57"/>
          <p:cNvSpPr/>
          <p:nvPr/>
        </p:nvSpPr>
        <p:spPr>
          <a:xfrm>
            <a:off x="3918585" y="1113155"/>
            <a:ext cx="300355" cy="1539875"/>
          </a:xfrm>
          <a:prstGeom prst="rightBracke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838065" y="4329430"/>
            <a:ext cx="3946525" cy="461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4. TM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接收行为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9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TMRcvPrepared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TM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仅记录准备完成的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RM</a:t>
            </a:r>
            <a:endParaRPr lang="zh-CN" altLang="en-US" sz="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" name="图片 59" descr="7900bc4862ad5ac64eddb7ee754bd7e2"/>
          <p:cNvPicPr>
            <a:picLocks noChangeAspect="1"/>
          </p:cNvPicPr>
          <p:nvPr/>
        </p:nvPicPr>
        <p:blipFill>
          <a:blip r:embed="rId5"/>
          <a:srcRect t="31879" b="62185"/>
          <a:stretch>
            <a:fillRect/>
          </a:stretch>
        </p:blipFill>
        <p:spPr>
          <a:xfrm>
            <a:off x="464185" y="4351655"/>
            <a:ext cx="4198620" cy="482600"/>
          </a:xfrm>
          <a:prstGeom prst="rect">
            <a:avLst/>
          </a:prstGeom>
        </p:spPr>
      </p:pic>
      <p:cxnSp>
        <p:nvCxnSpPr>
          <p:cNvPr id="61" name="直接箭头连接符 60"/>
          <p:cNvCxnSpPr>
            <a:endCxn id="48" idx="1"/>
          </p:cNvCxnSpPr>
          <p:nvPr/>
        </p:nvCxnSpPr>
        <p:spPr>
          <a:xfrm flipV="1">
            <a:off x="3512185" y="3749675"/>
            <a:ext cx="1320165" cy="762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59" idx="1"/>
          </p:cNvCxnSpPr>
          <p:nvPr/>
        </p:nvCxnSpPr>
        <p:spPr>
          <a:xfrm flipV="1">
            <a:off x="3512185" y="4559935"/>
            <a:ext cx="1325880" cy="381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右中括号 62"/>
          <p:cNvSpPr/>
          <p:nvPr/>
        </p:nvSpPr>
        <p:spPr>
          <a:xfrm>
            <a:off x="3211830" y="3363595"/>
            <a:ext cx="300355" cy="927735"/>
          </a:xfrm>
          <a:prstGeom prst="rightBracke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823720" y="535940"/>
            <a:ext cx="36010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TwoPhase ——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状态定义、初始条件与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RM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行为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47" grpId="0" bldLvl="0" animBg="1"/>
      <p:bldP spid="47" grpId="1" animBg="1"/>
      <p:bldP spid="48" grpId="0" bldLvl="0" animBg="1"/>
      <p:bldP spid="48" grpId="1" animBg="1"/>
      <p:bldP spid="59" grpId="0" bldLvl="0" animBg="1"/>
      <p:bldP spid="5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F:\案例二\394\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9" t="31282" r="51052" b="31477"/>
          <a:stretch>
            <a:fillRect/>
          </a:stretch>
        </p:blipFill>
        <p:spPr bwMode="auto">
          <a:xfrm rot="21214532" flipH="1">
            <a:off x="-435985" y="-197304"/>
            <a:ext cx="2442770" cy="1580922"/>
          </a:xfrm>
          <a:prstGeom prst="rect">
            <a:avLst/>
          </a:prstGeom>
          <a:noFill/>
          <a:effectLst>
            <a:outerShdw blurRad="3429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73534" y="260272"/>
            <a:ext cx="598948" cy="598948"/>
            <a:chOff x="2494238" y="1545926"/>
            <a:chExt cx="1170130" cy="1170130"/>
          </a:xfrm>
        </p:grpSpPr>
        <p:sp>
          <p:nvSpPr>
            <p:cNvPr id="10" name="椭圆 9"/>
            <p:cNvSpPr/>
            <p:nvPr/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0A4776"/>
            </a:solidFill>
            <a:ln>
              <a:noFill/>
            </a:ln>
            <a:effectLst>
              <a:innerShdw blurRad="63500" dist="50800" dir="189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964268" y="362324"/>
            <a:ext cx="34308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lang="zh-CN" altLang="en-US" sz="2400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Picture 2" descr="F:\案例二\394\1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9347" r="41232" b="70030"/>
          <a:stretch>
            <a:fillRect/>
          </a:stretch>
        </p:blipFill>
        <p:spPr bwMode="auto">
          <a:xfrm>
            <a:off x="0" y="5107500"/>
            <a:ext cx="9144000" cy="54000"/>
          </a:xfrm>
          <a:prstGeom prst="rect">
            <a:avLst/>
          </a:prstGeom>
          <a:noFill/>
          <a:effectLst>
            <a:outerShdw blurRad="342900" dist="139700" dir="1206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733924"/>
            <a:ext cx="9144000" cy="3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71"/>
          <p:cNvSpPr>
            <a:spLocks noEditPoints="1"/>
          </p:cNvSpPr>
          <p:nvPr/>
        </p:nvSpPr>
        <p:spPr bwMode="auto">
          <a:xfrm>
            <a:off x="464420" y="458013"/>
            <a:ext cx="217173" cy="203464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4358" tIns="62179" rIns="124358" bIns="62179" numCol="1" anchor="t" anchorCtr="0" compatLnSpc="1"/>
          <a:lstStyle/>
          <a:p>
            <a:endParaRPr 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00" y="151827"/>
            <a:ext cx="1804473" cy="460907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509905" y="1020445"/>
            <a:ext cx="4191000" cy="3790950"/>
            <a:chOff x="803" y="1607"/>
            <a:chExt cx="6600" cy="5970"/>
          </a:xfrm>
        </p:grpSpPr>
        <p:grpSp>
          <p:nvGrpSpPr>
            <p:cNvPr id="26" name="组合 25"/>
            <p:cNvGrpSpPr/>
            <p:nvPr/>
          </p:nvGrpSpPr>
          <p:grpSpPr>
            <a:xfrm>
              <a:off x="803" y="3063"/>
              <a:ext cx="6600" cy="4515"/>
              <a:chOff x="1262" y="2240"/>
              <a:chExt cx="4183" cy="2863"/>
            </a:xfrm>
          </p:grpSpPr>
          <p:pic>
            <p:nvPicPr>
              <p:cNvPr id="24" name="图片 23" descr="7900bc4862ad5ac64eddb7ee754bd7e2"/>
              <p:cNvPicPr>
                <a:picLocks noChangeAspect="1"/>
              </p:cNvPicPr>
              <p:nvPr/>
            </p:nvPicPr>
            <p:blipFill>
              <a:blip r:embed="rId5"/>
              <a:srcRect t="39012" b="46086"/>
              <a:stretch>
                <a:fillRect/>
              </a:stretch>
            </p:blipFill>
            <p:spPr>
              <a:xfrm>
                <a:off x="1262" y="2240"/>
                <a:ext cx="4183" cy="1207"/>
              </a:xfrm>
              <a:prstGeom prst="rect">
                <a:avLst/>
              </a:prstGeom>
            </p:spPr>
          </p:pic>
          <p:pic>
            <p:nvPicPr>
              <p:cNvPr id="25" name="图片 24" descr="7900bc4862ad5ac64eddb7ee754bd7e2"/>
              <p:cNvPicPr>
                <a:picLocks noChangeAspect="1"/>
              </p:cNvPicPr>
              <p:nvPr/>
            </p:nvPicPr>
            <p:blipFill>
              <a:blip r:embed="rId5"/>
              <a:srcRect t="78161" b="1383"/>
              <a:stretch>
                <a:fillRect/>
              </a:stretch>
            </p:blipFill>
            <p:spPr>
              <a:xfrm>
                <a:off x="1262" y="3446"/>
                <a:ext cx="4183" cy="1657"/>
              </a:xfrm>
              <a:prstGeom prst="rect">
                <a:avLst/>
              </a:prstGeom>
            </p:spPr>
          </p:pic>
        </p:grpSp>
        <p:pic>
          <p:nvPicPr>
            <p:cNvPr id="32" name="图片 31" descr="7900bc4862ad5ac64eddb7ee754bd7e2"/>
            <p:cNvPicPr>
              <a:picLocks noChangeAspect="1"/>
            </p:cNvPicPr>
            <p:nvPr/>
          </p:nvPicPr>
          <p:blipFill>
            <a:blip r:embed="rId5"/>
            <a:srcRect t="66457" b="22145"/>
            <a:stretch>
              <a:fillRect/>
            </a:stretch>
          </p:blipFill>
          <p:spPr>
            <a:xfrm>
              <a:off x="803" y="1607"/>
              <a:ext cx="6600" cy="1456"/>
            </a:xfrm>
            <a:prstGeom prst="rect">
              <a:avLst/>
            </a:prstGeom>
          </p:spPr>
        </p:pic>
      </p:grpSp>
      <p:sp>
        <p:nvSpPr>
          <p:cNvPr id="45" name="矩形 44"/>
          <p:cNvSpPr/>
          <p:nvPr/>
        </p:nvSpPr>
        <p:spPr>
          <a:xfrm>
            <a:off x="4838065" y="896620"/>
            <a:ext cx="3946525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RM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最终响应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RMRcvCommitMsg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：收到提交消息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状态变为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"committed"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RMRcvAbortMsg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：收到中止消息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状态变为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"aborted"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6" name="直接箭头连接符 45"/>
          <p:cNvCxnSpPr>
            <a:endCxn id="45" idx="1"/>
          </p:cNvCxnSpPr>
          <p:nvPr/>
        </p:nvCxnSpPr>
        <p:spPr>
          <a:xfrm flipV="1">
            <a:off x="3505835" y="1163320"/>
            <a:ext cx="1332230" cy="317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右中括号 57"/>
          <p:cNvSpPr/>
          <p:nvPr/>
        </p:nvSpPr>
        <p:spPr>
          <a:xfrm>
            <a:off x="3211830" y="1020445"/>
            <a:ext cx="300355" cy="792480"/>
          </a:xfrm>
          <a:prstGeom prst="rightBracke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32350" y="1825625"/>
            <a:ext cx="3952875" cy="812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2. TM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决策逻辑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TMCommit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：仅当所有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RM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准备完成（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tmPrepared = RM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）：发送全局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"Commit"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触发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RM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TMAbort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TM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可随时中止（如超时）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en-US" sz="800"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 Commit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需全票通过，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Abort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只需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TM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单方面决定</a:t>
            </a:r>
            <a:endParaRPr lang="zh-CN" altLang="en-US" sz="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32350" y="2802255"/>
            <a:ext cx="4116070" cy="9328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系统规范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TPNext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：所有可能动作的集合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\E rm \in RM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：任意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RM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的动作</a:t>
            </a:r>
            <a:endParaRPr lang="zh-CN" altLang="en-US" sz="900"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\/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：非确定性选择（系统可选任一动作执行）</a:t>
            </a:r>
            <a:endParaRPr lang="zh-CN" altLang="en-US" sz="9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TPSpec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：协议形式化定义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TPInit /\ [][TPNext]_... = "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从初始状态开始，永远按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TPNext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演进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"</a:t>
            </a:r>
            <a:endParaRPr lang="en-US" altLang="zh-CN" sz="9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9" name="直接箭头连接符 48"/>
          <p:cNvCxnSpPr>
            <a:endCxn id="28" idx="1"/>
          </p:cNvCxnSpPr>
          <p:nvPr/>
        </p:nvCxnSpPr>
        <p:spPr>
          <a:xfrm>
            <a:off x="3512185" y="2230120"/>
            <a:ext cx="1320165" cy="190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838700" y="4022725"/>
            <a:ext cx="3946525" cy="71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一致性验证</a:t>
            </a:r>
            <a:endParaRPr lang="en-US" altLang="zh-CN" sz="9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TC == INSTANCE TCommit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：模块化验证</a:t>
            </a:r>
            <a:endParaRPr lang="zh-CN" altLang="en-US" sz="900"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引入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TCommit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模块定义的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</a:rPr>
              <a:t>TCConsistent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</a:rPr>
              <a:t>（全局一致性）</a:t>
            </a:r>
            <a:endParaRPr lang="zh-CN" altLang="en-US" sz="8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THEOREM TPSpec =&gt; TC!TCSpec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如果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TwoPhase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规范成立，则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TCommit</a:t>
            </a: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的一致性也成立</a:t>
            </a:r>
            <a:r>
              <a:rPr lang="en-US" altLang="zh-CN" sz="900">
                <a:latin typeface="微软雅黑" panose="020B0503020204020204" charset="-122"/>
                <a:ea typeface="微软雅黑" panose="020B0503020204020204" charset="-122"/>
              </a:rPr>
              <a:t>"</a:t>
            </a:r>
            <a:endParaRPr lang="en-US" altLang="zh-CN" sz="9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4327525" y="3371215"/>
            <a:ext cx="51054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3512820" y="4180205"/>
            <a:ext cx="1325880" cy="381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右中括号 33"/>
          <p:cNvSpPr/>
          <p:nvPr/>
        </p:nvSpPr>
        <p:spPr>
          <a:xfrm>
            <a:off x="3211830" y="1945005"/>
            <a:ext cx="300355" cy="1087120"/>
          </a:xfrm>
          <a:prstGeom prst="rightBracke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中括号 34"/>
          <p:cNvSpPr/>
          <p:nvPr/>
        </p:nvSpPr>
        <p:spPr>
          <a:xfrm>
            <a:off x="4021455" y="3152775"/>
            <a:ext cx="300355" cy="607060"/>
          </a:xfrm>
          <a:prstGeom prst="rightBracke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00" y="278827"/>
            <a:ext cx="1804473" cy="460907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957705" y="535940"/>
            <a:ext cx="2986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 TM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决策、系统规范与一致性验证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5" grpId="1" animBg="1"/>
      <p:bldP spid="28" grpId="0" bldLvl="0" animBg="1"/>
      <p:bldP spid="28" grpId="1" animBg="1"/>
      <p:bldP spid="30" grpId="0" bldLvl="0" animBg="1"/>
      <p:bldP spid="30" grpId="1" animBg="1"/>
      <p:bldP spid="31" grpId="0" bldLvl="0" animBg="1"/>
      <p:bldP spid="31" grpId="1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0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1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2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3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4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5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6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7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8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19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2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20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3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4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5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6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7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8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ags/tag9.xml><?xml version="1.0" encoding="utf-8"?>
<p:tagLst xmlns:p="http://schemas.openxmlformats.org/presentationml/2006/main">
  <p:tag name="KSO_WM_DIAGRAM_VIRTUALLY_FRAME" val="{&quot;height&quot;:272.47133858267716,&quot;left&quot;:382.4379527559055,&quot;top&quot;:66.7692125984252,&quot;width&quot;:296.399842519685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3713</Words>
  <Application>WPS 演示</Application>
  <PresentationFormat>全屏显示(16:9)</PresentationFormat>
  <Paragraphs>189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Open Sans Light</vt:lpstr>
      <vt:lpstr>Times New Roman</vt:lpstr>
      <vt:lpstr>Neris Thin</vt:lpstr>
      <vt:lpstr>Segoe Print</vt:lpstr>
      <vt:lpstr>Cambria Math</vt:lpstr>
      <vt:lpstr>Wingdings</vt:lpstr>
      <vt:lpstr>Calibri</vt:lpstr>
      <vt:lpstr>Arial Unicode MS</vt:lpstr>
      <vt:lpstr>Calibri Light</vt:lpstr>
      <vt:lpstr>Arial</vt:lpstr>
      <vt:lpstr>system-ui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dpp</dc:creator>
  <cp:lastModifiedBy>WPS_1631093717</cp:lastModifiedBy>
  <cp:revision>109</cp:revision>
  <dcterms:created xsi:type="dcterms:W3CDTF">2015-05-05T08:02:00Z</dcterms:created>
  <dcterms:modified xsi:type="dcterms:W3CDTF">2025-11-24T06:51:52Z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85F002853ECE44AE8DA8D4B35CF99F00_13</vt:lpwstr>
  </property>
  <property fmtid="{D5CDD505-2E9C-101B-9397-08002B2CF9AE}" pid="3" name="KSOProductBuildVer">
    <vt:lpwstr>2052-12.1.0.23542</vt:lpwstr>
  </property>
</Properties>
</file>